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lacial Indifference" panose="020B0604020202020204" charset="0"/>
      <p:regular r:id="rId23"/>
    </p:embeddedFont>
    <p:embeddedFont>
      <p:font typeface="Glacial Indifference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5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00773" y="-267127"/>
            <a:ext cx="3540232" cy="354023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44060" y="776493"/>
            <a:ext cx="14156713" cy="2554863"/>
            <a:chOff x="0" y="0"/>
            <a:chExt cx="3659332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59332" cy="660400"/>
            </a:xfrm>
            <a:custGeom>
              <a:avLst/>
              <a:gdLst/>
              <a:ahLst/>
              <a:cxnLst/>
              <a:rect l="l" t="t" r="r" b="b"/>
              <a:pathLst>
                <a:path w="3659332" h="660400">
                  <a:moveTo>
                    <a:pt x="35348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34872" y="0"/>
                  </a:lnTo>
                  <a:cubicBezTo>
                    <a:pt x="3603452" y="0"/>
                    <a:pt x="3659332" y="55880"/>
                    <a:pt x="3659332" y="124460"/>
                  </a:cubicBezTo>
                  <a:lnTo>
                    <a:pt x="3659332" y="535940"/>
                  </a:lnTo>
                  <a:cubicBezTo>
                    <a:pt x="3659332" y="604520"/>
                    <a:pt x="3603452" y="660400"/>
                    <a:pt x="3534872" y="660400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44060" y="3604705"/>
            <a:ext cx="14156713" cy="2554863"/>
            <a:chOff x="0" y="0"/>
            <a:chExt cx="3659332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59332" cy="660400"/>
            </a:xfrm>
            <a:custGeom>
              <a:avLst/>
              <a:gdLst/>
              <a:ahLst/>
              <a:cxnLst/>
              <a:rect l="l" t="t" r="r" b="b"/>
              <a:pathLst>
                <a:path w="3659332" h="660400">
                  <a:moveTo>
                    <a:pt x="35348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34872" y="0"/>
                  </a:lnTo>
                  <a:cubicBezTo>
                    <a:pt x="3603452" y="0"/>
                    <a:pt x="3659332" y="55880"/>
                    <a:pt x="3659332" y="124460"/>
                  </a:cubicBezTo>
                  <a:lnTo>
                    <a:pt x="3659332" y="535940"/>
                  </a:lnTo>
                  <a:cubicBezTo>
                    <a:pt x="3659332" y="604520"/>
                    <a:pt x="3603452" y="660400"/>
                    <a:pt x="3534872" y="66040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450734" y="1265573"/>
            <a:ext cx="11344338" cy="151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118"/>
              </a:lnSpc>
              <a:spcBef>
                <a:spcPct val="0"/>
              </a:spcBef>
            </a:pPr>
            <a:r>
              <a:rPr lang="en-US" sz="9618" u="none">
                <a:solidFill>
                  <a:srgbClr val="272727"/>
                </a:solidFill>
                <a:latin typeface="Glacial Indifference Bold"/>
              </a:rPr>
              <a:t>LA VOZ PASIVA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44060" y="6512049"/>
            <a:ext cx="14156713" cy="2554863"/>
            <a:chOff x="0" y="0"/>
            <a:chExt cx="3659332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9332" cy="660400"/>
            </a:xfrm>
            <a:custGeom>
              <a:avLst/>
              <a:gdLst/>
              <a:ahLst/>
              <a:cxnLst/>
              <a:rect l="l" t="t" r="r" b="b"/>
              <a:pathLst>
                <a:path w="3659332" h="660400">
                  <a:moveTo>
                    <a:pt x="353487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34872" y="0"/>
                  </a:lnTo>
                  <a:cubicBezTo>
                    <a:pt x="3603452" y="0"/>
                    <a:pt x="3659332" y="55880"/>
                    <a:pt x="3659332" y="124460"/>
                  </a:cubicBezTo>
                  <a:lnTo>
                    <a:pt x="3659332" y="535940"/>
                  </a:lnTo>
                  <a:cubicBezTo>
                    <a:pt x="3659332" y="604520"/>
                    <a:pt x="3603452" y="660400"/>
                    <a:pt x="3534872" y="66040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375333" y="9163050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0734" y="7002143"/>
            <a:ext cx="12340558" cy="1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118"/>
              </a:lnSpc>
              <a:spcBef>
                <a:spcPct val="0"/>
              </a:spcBef>
            </a:pPr>
            <a:r>
              <a:rPr lang="en-US" sz="9618" u="none">
                <a:solidFill>
                  <a:srgbClr val="272727"/>
                </a:solidFill>
                <a:latin typeface="Glacial Indifference Bold"/>
              </a:rPr>
              <a:t>EL SE IMPERSONAL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50734" y="4095848"/>
            <a:ext cx="11720945" cy="151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118"/>
              </a:lnSpc>
              <a:spcBef>
                <a:spcPct val="0"/>
              </a:spcBef>
            </a:pPr>
            <a:r>
              <a:rPr lang="en-US" sz="9618" u="none">
                <a:solidFill>
                  <a:srgbClr val="272727"/>
                </a:solidFill>
                <a:latin typeface="Glacial Indifference Bold"/>
              </a:rPr>
              <a:t>EL SE PASIVO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9003" y="1721518"/>
            <a:ext cx="17409995" cy="7178644"/>
            <a:chOff x="0" y="0"/>
            <a:chExt cx="8880007" cy="366148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8816507" cy="3597983"/>
            </a:xfrm>
            <a:custGeom>
              <a:avLst/>
              <a:gdLst/>
              <a:ahLst/>
              <a:cxnLst/>
              <a:rect l="l" t="t" r="r" b="b"/>
              <a:pathLst>
                <a:path w="8816507" h="3597983">
                  <a:moveTo>
                    <a:pt x="8723797" y="3597983"/>
                  </a:moveTo>
                  <a:lnTo>
                    <a:pt x="92710" y="3597983"/>
                  </a:lnTo>
                  <a:cubicBezTo>
                    <a:pt x="41910" y="3597983"/>
                    <a:pt x="0" y="3556073"/>
                    <a:pt x="0" y="350527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722527" y="0"/>
                  </a:lnTo>
                  <a:cubicBezTo>
                    <a:pt x="8773327" y="0"/>
                    <a:pt x="8815237" y="41910"/>
                    <a:pt x="8815237" y="92710"/>
                  </a:cubicBezTo>
                  <a:lnTo>
                    <a:pt x="8815237" y="3504004"/>
                  </a:lnTo>
                  <a:cubicBezTo>
                    <a:pt x="8816507" y="3556073"/>
                    <a:pt x="8774597" y="3597983"/>
                    <a:pt x="8723797" y="359798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80007" cy="3661483"/>
            </a:xfrm>
            <a:custGeom>
              <a:avLst/>
              <a:gdLst/>
              <a:ahLst/>
              <a:cxnLst/>
              <a:rect l="l" t="t" r="r" b="b"/>
              <a:pathLst>
                <a:path w="8880007" h="3661483">
                  <a:moveTo>
                    <a:pt x="8755547" y="59690"/>
                  </a:moveTo>
                  <a:cubicBezTo>
                    <a:pt x="8791107" y="59690"/>
                    <a:pt x="8820317" y="88900"/>
                    <a:pt x="8820317" y="124460"/>
                  </a:cubicBezTo>
                  <a:lnTo>
                    <a:pt x="8820317" y="3537023"/>
                  </a:lnTo>
                  <a:cubicBezTo>
                    <a:pt x="8820317" y="3572583"/>
                    <a:pt x="8791107" y="3601793"/>
                    <a:pt x="8755547" y="3601793"/>
                  </a:cubicBezTo>
                  <a:lnTo>
                    <a:pt x="124460" y="3601793"/>
                  </a:lnTo>
                  <a:cubicBezTo>
                    <a:pt x="88900" y="3601793"/>
                    <a:pt x="59690" y="3572583"/>
                    <a:pt x="59690" y="353702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755547" y="59690"/>
                  </a:lnTo>
                  <a:moveTo>
                    <a:pt x="87555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37023"/>
                  </a:lnTo>
                  <a:cubicBezTo>
                    <a:pt x="0" y="3605604"/>
                    <a:pt x="55880" y="3661483"/>
                    <a:pt x="124460" y="3661483"/>
                  </a:cubicBezTo>
                  <a:lnTo>
                    <a:pt x="8755547" y="3661483"/>
                  </a:lnTo>
                  <a:cubicBezTo>
                    <a:pt x="8824127" y="3661483"/>
                    <a:pt x="8880007" y="3605604"/>
                    <a:pt x="8880007" y="3537023"/>
                  </a:cubicBezTo>
                  <a:lnTo>
                    <a:pt x="8880007" y="124460"/>
                  </a:lnTo>
                  <a:cubicBezTo>
                    <a:pt x="8880007" y="55880"/>
                    <a:pt x="8824127" y="0"/>
                    <a:pt x="8755547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82315" y="223542"/>
            <a:ext cx="9616039" cy="1078749"/>
            <a:chOff x="0" y="0"/>
            <a:chExt cx="5886848" cy="66040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5823348" cy="596900"/>
            </a:xfrm>
            <a:custGeom>
              <a:avLst/>
              <a:gdLst/>
              <a:ahLst/>
              <a:cxnLst/>
              <a:rect l="l" t="t" r="r" b="b"/>
              <a:pathLst>
                <a:path w="5823348" h="596900">
                  <a:moveTo>
                    <a:pt x="5730637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729368" y="0"/>
                  </a:lnTo>
                  <a:cubicBezTo>
                    <a:pt x="5780168" y="0"/>
                    <a:pt x="5822078" y="41910"/>
                    <a:pt x="5822078" y="92710"/>
                  </a:cubicBezTo>
                  <a:lnTo>
                    <a:pt x="5822078" y="502920"/>
                  </a:lnTo>
                  <a:cubicBezTo>
                    <a:pt x="5823348" y="554990"/>
                    <a:pt x="5781438" y="596900"/>
                    <a:pt x="5730638" y="59690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5886848" cy="660400"/>
            </a:xfrm>
            <a:custGeom>
              <a:avLst/>
              <a:gdLst/>
              <a:ahLst/>
              <a:cxnLst/>
              <a:rect l="l" t="t" r="r" b="b"/>
              <a:pathLst>
                <a:path w="5886848" h="660400">
                  <a:moveTo>
                    <a:pt x="5762387" y="59690"/>
                  </a:moveTo>
                  <a:cubicBezTo>
                    <a:pt x="5797948" y="59690"/>
                    <a:pt x="5827157" y="88900"/>
                    <a:pt x="5827157" y="124460"/>
                  </a:cubicBezTo>
                  <a:lnTo>
                    <a:pt x="5827157" y="535940"/>
                  </a:lnTo>
                  <a:cubicBezTo>
                    <a:pt x="5827157" y="571500"/>
                    <a:pt x="5797948" y="600710"/>
                    <a:pt x="5762387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762388" y="59690"/>
                  </a:lnTo>
                  <a:moveTo>
                    <a:pt x="576238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5762388" y="660400"/>
                  </a:lnTo>
                  <a:cubicBezTo>
                    <a:pt x="5830968" y="660400"/>
                    <a:pt x="5886848" y="604520"/>
                    <a:pt x="5886848" y="535940"/>
                  </a:cubicBezTo>
                  <a:lnTo>
                    <a:pt x="5886848" y="124460"/>
                  </a:lnTo>
                  <a:cubicBezTo>
                    <a:pt x="5886848" y="55880"/>
                    <a:pt x="5830968" y="0"/>
                    <a:pt x="5762388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162998" y="9163050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9003" y="2625562"/>
            <a:ext cx="17159791" cy="773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just">
              <a:lnSpc>
                <a:spcPts val="5040"/>
              </a:lnSpc>
              <a:buFont typeface="Arial"/>
              <a:buChar char="•"/>
            </a:pP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Para la </a:t>
            </a: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comunicación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diaria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:</a:t>
            </a:r>
          </a:p>
          <a:p>
            <a:pPr marL="2720340" lvl="3" indent="-680085" algn="just">
              <a:lnSpc>
                <a:spcPts val="5040"/>
              </a:lnSpc>
              <a:buFont typeface="Arial"/>
              <a:buChar char="￭"/>
            </a:pPr>
            <a:r>
              <a:rPr lang="en-US" sz="4200" dirty="0">
                <a:solidFill>
                  <a:srgbClr val="61A6AB"/>
                </a:solidFill>
                <a:latin typeface="Glacial Indifference"/>
              </a:rPr>
              <a:t>Se dice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 que la </a:t>
            </a: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gasolina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va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 a </a:t>
            </a: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subir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 de </a:t>
            </a: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precio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.</a:t>
            </a:r>
          </a:p>
          <a:p>
            <a:pPr algn="just">
              <a:lnSpc>
                <a:spcPts val="5040"/>
              </a:lnSpc>
            </a:pPr>
            <a:endParaRPr lang="en-US" sz="4200" dirty="0">
              <a:solidFill>
                <a:srgbClr val="2B2C22"/>
              </a:solidFill>
              <a:latin typeface="Glacial Indifference"/>
            </a:endParaRPr>
          </a:p>
          <a:p>
            <a:pPr marL="906780" lvl="1" indent="-453390" algn="just">
              <a:lnSpc>
                <a:spcPts val="5040"/>
              </a:lnSpc>
              <a:buFont typeface="Arial"/>
              <a:buChar char="•"/>
            </a:pP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Si el </a:t>
            </a: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sujeto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 no es una persona:</a:t>
            </a:r>
          </a:p>
          <a:p>
            <a:pPr marL="2720340" lvl="3" indent="-680085" algn="just">
              <a:lnSpc>
                <a:spcPts val="5040"/>
              </a:lnSpc>
              <a:buFont typeface="Arial"/>
              <a:buChar char="￭"/>
            </a:pPr>
            <a:r>
              <a:rPr lang="en-US" sz="4200" dirty="0">
                <a:solidFill>
                  <a:srgbClr val="61A6AB"/>
                </a:solidFill>
                <a:latin typeface="Glacial Indifference"/>
              </a:rPr>
              <a:t>Se </a:t>
            </a:r>
            <a:r>
              <a:rPr lang="en-US" sz="4200" dirty="0" err="1">
                <a:solidFill>
                  <a:srgbClr val="61A6AB"/>
                </a:solidFill>
                <a:latin typeface="Glacial Indifference"/>
              </a:rPr>
              <a:t>alquila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departamento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en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 la playa.</a:t>
            </a:r>
          </a:p>
          <a:p>
            <a:pPr algn="just">
              <a:lnSpc>
                <a:spcPts val="5040"/>
              </a:lnSpc>
            </a:pPr>
            <a:endParaRPr lang="en-US" sz="4200" dirty="0">
              <a:solidFill>
                <a:srgbClr val="2B2C22"/>
              </a:solidFill>
              <a:latin typeface="Glacial Indifference"/>
            </a:endParaRPr>
          </a:p>
          <a:p>
            <a:pPr marL="906780" lvl="1" indent="-453390" algn="just">
              <a:lnSpc>
                <a:spcPts val="5040"/>
              </a:lnSpc>
              <a:buFont typeface="Arial"/>
              <a:buChar char="•"/>
            </a:pP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Cuando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 se </a:t>
            </a: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quiere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omitir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 al </a:t>
            </a: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sujeto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:</a:t>
            </a:r>
          </a:p>
          <a:p>
            <a:pPr marL="2720340" lvl="3" indent="-680085" algn="just">
              <a:lnSpc>
                <a:spcPts val="5040"/>
              </a:lnSpc>
              <a:buFont typeface="Arial"/>
              <a:buChar char="￭"/>
            </a:pPr>
            <a:r>
              <a:rPr lang="en-US" sz="4200" dirty="0">
                <a:solidFill>
                  <a:srgbClr val="61A6AB"/>
                </a:solidFill>
                <a:latin typeface="Glacial Indifference"/>
              </a:rPr>
              <a:t>Se </a:t>
            </a:r>
            <a:r>
              <a:rPr lang="en-US" sz="4200" dirty="0" err="1">
                <a:solidFill>
                  <a:srgbClr val="61A6AB"/>
                </a:solidFill>
                <a:latin typeface="Glacial Indifference"/>
              </a:rPr>
              <a:t>cometieron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muchos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200" dirty="0" err="1">
                <a:solidFill>
                  <a:srgbClr val="2B2C22"/>
                </a:solidFill>
                <a:latin typeface="Glacial Indifference"/>
              </a:rPr>
              <a:t>errores</a:t>
            </a:r>
            <a:r>
              <a:rPr lang="en-US" sz="4200" dirty="0">
                <a:solidFill>
                  <a:srgbClr val="2B2C22"/>
                </a:solidFill>
                <a:latin typeface="Glacial Indifference"/>
              </a:rPr>
              <a:t>.</a:t>
            </a:r>
          </a:p>
          <a:p>
            <a:pPr algn="just">
              <a:lnSpc>
                <a:spcPts val="5040"/>
              </a:lnSpc>
            </a:pPr>
            <a:endParaRPr lang="en-US" sz="4200" dirty="0">
              <a:solidFill>
                <a:srgbClr val="2B2C22"/>
              </a:solidFill>
              <a:latin typeface="Glacial Indifference"/>
            </a:endParaRPr>
          </a:p>
          <a:p>
            <a:pPr algn="just">
              <a:lnSpc>
                <a:spcPts val="5222"/>
              </a:lnSpc>
            </a:pPr>
            <a:endParaRPr lang="en-US" sz="4200" dirty="0">
              <a:solidFill>
                <a:srgbClr val="2B2C22"/>
              </a:solidFill>
              <a:latin typeface="Glacial Indifference"/>
            </a:endParaRPr>
          </a:p>
          <a:p>
            <a:pPr algn="just">
              <a:lnSpc>
                <a:spcPts val="5222"/>
              </a:lnSpc>
            </a:pPr>
            <a:endParaRPr lang="en-US" sz="4200" dirty="0">
              <a:solidFill>
                <a:srgbClr val="2B2C22"/>
              </a:solidFill>
              <a:latin typeface="Glacial Indifference"/>
            </a:endParaRPr>
          </a:p>
          <a:p>
            <a:pPr algn="just">
              <a:lnSpc>
                <a:spcPts val="5222"/>
              </a:lnSpc>
            </a:pPr>
            <a:endParaRPr lang="en-US" sz="4200" dirty="0">
              <a:solidFill>
                <a:srgbClr val="2B2C22"/>
              </a:solidFill>
              <a:latin typeface="Glacial Indifference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64751" y="4800446"/>
            <a:ext cx="2832689" cy="283268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10697" y="296088"/>
            <a:ext cx="10304601" cy="83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34"/>
              </a:lnSpc>
              <a:spcBef>
                <a:spcPct val="0"/>
              </a:spcBef>
            </a:pPr>
            <a:r>
              <a:rPr lang="en-US" sz="4881" dirty="0">
                <a:solidFill>
                  <a:srgbClr val="000000"/>
                </a:solidFill>
                <a:latin typeface="Glacial Indifference"/>
              </a:rPr>
              <a:t>¿</a:t>
            </a:r>
            <a:r>
              <a:rPr lang="en-US" sz="4881" dirty="0" err="1">
                <a:solidFill>
                  <a:srgbClr val="000000"/>
                </a:solidFill>
                <a:latin typeface="Glacial Indifference"/>
              </a:rPr>
              <a:t>Cuándo</a:t>
            </a:r>
            <a:r>
              <a:rPr lang="en-US" sz="4881" dirty="0">
                <a:solidFill>
                  <a:srgbClr val="000000"/>
                </a:solidFill>
                <a:latin typeface="Glacial Indifference"/>
              </a:rPr>
              <a:t> se </a:t>
            </a:r>
            <a:r>
              <a:rPr lang="en-US" sz="4881" dirty="0" err="1">
                <a:solidFill>
                  <a:srgbClr val="000000"/>
                </a:solidFill>
                <a:latin typeface="Glacial Indifference"/>
              </a:rPr>
              <a:t>usa</a:t>
            </a:r>
            <a:r>
              <a:rPr lang="en-US" sz="4881" dirty="0">
                <a:solidFill>
                  <a:srgbClr val="000000"/>
                </a:solidFill>
                <a:latin typeface="Glacial Indifference"/>
              </a:rPr>
              <a:t> el “se </a:t>
            </a:r>
            <a:r>
              <a:rPr lang="en-US" sz="4881" dirty="0" err="1">
                <a:solidFill>
                  <a:srgbClr val="000000"/>
                </a:solidFill>
                <a:latin typeface="Glacial Indifference"/>
              </a:rPr>
              <a:t>pasivo</a:t>
            </a:r>
            <a:r>
              <a:rPr lang="en-US" sz="4881">
                <a:solidFill>
                  <a:srgbClr val="000000"/>
                </a:solidFill>
                <a:latin typeface="Glacial Indifference"/>
              </a:rPr>
              <a:t>”?</a:t>
            </a:r>
            <a:endParaRPr lang="en-US" sz="4881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9003" y="1721518"/>
            <a:ext cx="17409995" cy="7536782"/>
            <a:chOff x="0" y="0"/>
            <a:chExt cx="8880007" cy="3844152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8816507" cy="3780653"/>
            </a:xfrm>
            <a:custGeom>
              <a:avLst/>
              <a:gdLst/>
              <a:ahLst/>
              <a:cxnLst/>
              <a:rect l="l" t="t" r="r" b="b"/>
              <a:pathLst>
                <a:path w="8816507" h="3780653">
                  <a:moveTo>
                    <a:pt x="8723797" y="3780653"/>
                  </a:moveTo>
                  <a:lnTo>
                    <a:pt x="92710" y="3780653"/>
                  </a:lnTo>
                  <a:cubicBezTo>
                    <a:pt x="41910" y="3780653"/>
                    <a:pt x="0" y="3738742"/>
                    <a:pt x="0" y="36879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722527" y="0"/>
                  </a:lnTo>
                  <a:cubicBezTo>
                    <a:pt x="8773327" y="0"/>
                    <a:pt x="8815237" y="41910"/>
                    <a:pt x="8815237" y="92710"/>
                  </a:cubicBezTo>
                  <a:lnTo>
                    <a:pt x="8815237" y="3686672"/>
                  </a:lnTo>
                  <a:cubicBezTo>
                    <a:pt x="8816507" y="3738742"/>
                    <a:pt x="8774597" y="3780653"/>
                    <a:pt x="8723797" y="378065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80007" cy="3844153"/>
            </a:xfrm>
            <a:custGeom>
              <a:avLst/>
              <a:gdLst/>
              <a:ahLst/>
              <a:cxnLst/>
              <a:rect l="l" t="t" r="r" b="b"/>
              <a:pathLst>
                <a:path w="8880007" h="3844153">
                  <a:moveTo>
                    <a:pt x="8755547" y="59690"/>
                  </a:moveTo>
                  <a:cubicBezTo>
                    <a:pt x="8791107" y="59690"/>
                    <a:pt x="8820317" y="88900"/>
                    <a:pt x="8820317" y="124460"/>
                  </a:cubicBezTo>
                  <a:lnTo>
                    <a:pt x="8820317" y="3719692"/>
                  </a:lnTo>
                  <a:cubicBezTo>
                    <a:pt x="8820317" y="3755253"/>
                    <a:pt x="8791107" y="3784462"/>
                    <a:pt x="8755547" y="3784462"/>
                  </a:cubicBezTo>
                  <a:lnTo>
                    <a:pt x="124460" y="3784462"/>
                  </a:lnTo>
                  <a:cubicBezTo>
                    <a:pt x="88900" y="3784462"/>
                    <a:pt x="59690" y="3755253"/>
                    <a:pt x="59690" y="37196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755547" y="59690"/>
                  </a:lnTo>
                  <a:moveTo>
                    <a:pt x="87555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719692"/>
                  </a:lnTo>
                  <a:cubicBezTo>
                    <a:pt x="0" y="3788273"/>
                    <a:pt x="55880" y="3844153"/>
                    <a:pt x="124460" y="3844153"/>
                  </a:cubicBezTo>
                  <a:lnTo>
                    <a:pt x="8755547" y="3844153"/>
                  </a:lnTo>
                  <a:cubicBezTo>
                    <a:pt x="8824127" y="3844153"/>
                    <a:pt x="8880007" y="3788273"/>
                    <a:pt x="8880007" y="3719692"/>
                  </a:cubicBezTo>
                  <a:lnTo>
                    <a:pt x="8880007" y="124460"/>
                  </a:lnTo>
                  <a:cubicBezTo>
                    <a:pt x="8880007" y="55880"/>
                    <a:pt x="8824127" y="0"/>
                    <a:pt x="8755547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734445" y="331063"/>
            <a:ext cx="6360847" cy="1078749"/>
            <a:chOff x="0" y="0"/>
            <a:chExt cx="3894050" cy="66040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3830550" cy="596900"/>
            </a:xfrm>
            <a:custGeom>
              <a:avLst/>
              <a:gdLst/>
              <a:ahLst/>
              <a:cxnLst/>
              <a:rect l="l" t="t" r="r" b="b"/>
              <a:pathLst>
                <a:path w="3830550" h="596900">
                  <a:moveTo>
                    <a:pt x="3737840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736570" y="0"/>
                  </a:lnTo>
                  <a:cubicBezTo>
                    <a:pt x="3787370" y="0"/>
                    <a:pt x="3829280" y="41910"/>
                    <a:pt x="3829280" y="92710"/>
                  </a:cubicBezTo>
                  <a:lnTo>
                    <a:pt x="3829280" y="502920"/>
                  </a:lnTo>
                  <a:cubicBezTo>
                    <a:pt x="3830550" y="554990"/>
                    <a:pt x="3788640" y="596900"/>
                    <a:pt x="3737840" y="59690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894050" cy="660400"/>
            </a:xfrm>
            <a:custGeom>
              <a:avLst/>
              <a:gdLst/>
              <a:ahLst/>
              <a:cxnLst/>
              <a:rect l="l" t="t" r="r" b="b"/>
              <a:pathLst>
                <a:path w="3894050" h="660400">
                  <a:moveTo>
                    <a:pt x="3769590" y="59690"/>
                  </a:moveTo>
                  <a:cubicBezTo>
                    <a:pt x="3805150" y="59690"/>
                    <a:pt x="3834360" y="88900"/>
                    <a:pt x="3834360" y="124460"/>
                  </a:cubicBezTo>
                  <a:lnTo>
                    <a:pt x="3834360" y="535940"/>
                  </a:lnTo>
                  <a:cubicBezTo>
                    <a:pt x="3834360" y="571500"/>
                    <a:pt x="3805150" y="600710"/>
                    <a:pt x="3769590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769590" y="59690"/>
                  </a:lnTo>
                  <a:moveTo>
                    <a:pt x="376959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3769590" y="660400"/>
                  </a:lnTo>
                  <a:cubicBezTo>
                    <a:pt x="3838170" y="660400"/>
                    <a:pt x="3894050" y="604520"/>
                    <a:pt x="3894050" y="535940"/>
                  </a:cubicBezTo>
                  <a:lnTo>
                    <a:pt x="3894050" y="124460"/>
                  </a:lnTo>
                  <a:cubicBezTo>
                    <a:pt x="3894050" y="55880"/>
                    <a:pt x="3838170" y="0"/>
                    <a:pt x="3769590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75346" y="3794362"/>
            <a:ext cx="9985920" cy="5167353"/>
            <a:chOff x="0" y="0"/>
            <a:chExt cx="5093341" cy="263562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5029841" cy="2572120"/>
            </a:xfrm>
            <a:custGeom>
              <a:avLst/>
              <a:gdLst/>
              <a:ahLst/>
              <a:cxnLst/>
              <a:rect l="l" t="t" r="r" b="b"/>
              <a:pathLst>
                <a:path w="5029841" h="2572120">
                  <a:moveTo>
                    <a:pt x="4937131" y="2572120"/>
                  </a:moveTo>
                  <a:lnTo>
                    <a:pt x="92710" y="2572120"/>
                  </a:lnTo>
                  <a:cubicBezTo>
                    <a:pt x="41910" y="2572120"/>
                    <a:pt x="0" y="2530210"/>
                    <a:pt x="0" y="247941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935861" y="0"/>
                  </a:lnTo>
                  <a:cubicBezTo>
                    <a:pt x="4986661" y="0"/>
                    <a:pt x="5028571" y="41910"/>
                    <a:pt x="5028571" y="92710"/>
                  </a:cubicBezTo>
                  <a:lnTo>
                    <a:pt x="5028571" y="2478140"/>
                  </a:lnTo>
                  <a:cubicBezTo>
                    <a:pt x="5029841" y="2530210"/>
                    <a:pt x="4987931" y="2572120"/>
                    <a:pt x="4937131" y="2572120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093341" cy="2635620"/>
            </a:xfrm>
            <a:custGeom>
              <a:avLst/>
              <a:gdLst/>
              <a:ahLst/>
              <a:cxnLst/>
              <a:rect l="l" t="t" r="r" b="b"/>
              <a:pathLst>
                <a:path w="5093341" h="2635620">
                  <a:moveTo>
                    <a:pt x="4968881" y="59690"/>
                  </a:moveTo>
                  <a:cubicBezTo>
                    <a:pt x="5004441" y="59690"/>
                    <a:pt x="5033651" y="88900"/>
                    <a:pt x="5033651" y="124460"/>
                  </a:cubicBezTo>
                  <a:lnTo>
                    <a:pt x="5033651" y="2511160"/>
                  </a:lnTo>
                  <a:cubicBezTo>
                    <a:pt x="5033651" y="2546720"/>
                    <a:pt x="5004441" y="2575930"/>
                    <a:pt x="4968881" y="2575930"/>
                  </a:cubicBezTo>
                  <a:lnTo>
                    <a:pt x="124460" y="2575930"/>
                  </a:lnTo>
                  <a:cubicBezTo>
                    <a:pt x="88900" y="2575930"/>
                    <a:pt x="59690" y="2546720"/>
                    <a:pt x="59690" y="25111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968881" y="59690"/>
                  </a:lnTo>
                  <a:moveTo>
                    <a:pt x="49688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11160"/>
                  </a:lnTo>
                  <a:cubicBezTo>
                    <a:pt x="0" y="2579740"/>
                    <a:pt x="55880" y="2635620"/>
                    <a:pt x="124460" y="2635620"/>
                  </a:cubicBezTo>
                  <a:lnTo>
                    <a:pt x="4968881" y="2635620"/>
                  </a:lnTo>
                  <a:cubicBezTo>
                    <a:pt x="5037461" y="2635620"/>
                    <a:pt x="5093341" y="2579740"/>
                    <a:pt x="5093341" y="2511160"/>
                  </a:cubicBezTo>
                  <a:lnTo>
                    <a:pt x="5093341" y="124460"/>
                  </a:lnTo>
                  <a:cubicBezTo>
                    <a:pt x="5093341" y="55880"/>
                    <a:pt x="5037461" y="0"/>
                    <a:pt x="4968881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095292" y="3794362"/>
            <a:ext cx="4439583" cy="5196371"/>
            <a:chOff x="0" y="0"/>
            <a:chExt cx="2264419" cy="2650421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2200920" cy="2586921"/>
            </a:xfrm>
            <a:custGeom>
              <a:avLst/>
              <a:gdLst/>
              <a:ahLst/>
              <a:cxnLst/>
              <a:rect l="l" t="t" r="r" b="b"/>
              <a:pathLst>
                <a:path w="2200920" h="2586921">
                  <a:moveTo>
                    <a:pt x="2108209" y="2586921"/>
                  </a:moveTo>
                  <a:lnTo>
                    <a:pt x="92710" y="2586921"/>
                  </a:lnTo>
                  <a:cubicBezTo>
                    <a:pt x="41910" y="2586921"/>
                    <a:pt x="0" y="2545011"/>
                    <a:pt x="0" y="249421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06939" y="0"/>
                  </a:lnTo>
                  <a:cubicBezTo>
                    <a:pt x="2157739" y="0"/>
                    <a:pt x="2199649" y="41910"/>
                    <a:pt x="2199649" y="92710"/>
                  </a:cubicBezTo>
                  <a:lnTo>
                    <a:pt x="2199649" y="2492941"/>
                  </a:lnTo>
                  <a:cubicBezTo>
                    <a:pt x="2200920" y="2545011"/>
                    <a:pt x="2159009" y="2586921"/>
                    <a:pt x="2108209" y="2586921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2264420" cy="2650421"/>
            </a:xfrm>
            <a:custGeom>
              <a:avLst/>
              <a:gdLst/>
              <a:ahLst/>
              <a:cxnLst/>
              <a:rect l="l" t="t" r="r" b="b"/>
              <a:pathLst>
                <a:path w="2264420" h="2650421">
                  <a:moveTo>
                    <a:pt x="2139959" y="59690"/>
                  </a:moveTo>
                  <a:cubicBezTo>
                    <a:pt x="2175519" y="59690"/>
                    <a:pt x="2204729" y="88900"/>
                    <a:pt x="2204729" y="124460"/>
                  </a:cubicBezTo>
                  <a:lnTo>
                    <a:pt x="2204729" y="2525961"/>
                  </a:lnTo>
                  <a:cubicBezTo>
                    <a:pt x="2204729" y="2561521"/>
                    <a:pt x="2175519" y="2590731"/>
                    <a:pt x="2139959" y="2590731"/>
                  </a:cubicBezTo>
                  <a:lnTo>
                    <a:pt x="124460" y="2590731"/>
                  </a:lnTo>
                  <a:cubicBezTo>
                    <a:pt x="88900" y="2590731"/>
                    <a:pt x="59690" y="2561521"/>
                    <a:pt x="59690" y="252596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39959" y="59690"/>
                  </a:lnTo>
                  <a:moveTo>
                    <a:pt x="213995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25961"/>
                  </a:lnTo>
                  <a:cubicBezTo>
                    <a:pt x="0" y="2594541"/>
                    <a:pt x="55880" y="2650421"/>
                    <a:pt x="124460" y="2650421"/>
                  </a:cubicBezTo>
                  <a:lnTo>
                    <a:pt x="2139959" y="2650421"/>
                  </a:lnTo>
                  <a:cubicBezTo>
                    <a:pt x="2208540" y="2650421"/>
                    <a:pt x="2264420" y="2594541"/>
                    <a:pt x="2264420" y="2525961"/>
                  </a:cubicBezTo>
                  <a:lnTo>
                    <a:pt x="2264420" y="124460"/>
                  </a:lnTo>
                  <a:cubicBezTo>
                    <a:pt x="2264420" y="55880"/>
                    <a:pt x="2208540" y="0"/>
                    <a:pt x="2139959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8810" y="3765343"/>
            <a:ext cx="1026611" cy="102661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93403" y="3892634"/>
            <a:ext cx="1019066" cy="10190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439345" y="173426"/>
            <a:ext cx="2472772" cy="247277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6162998" y="9456921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96321" y="403608"/>
            <a:ext cx="5870687" cy="83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34"/>
              </a:lnSpc>
              <a:spcBef>
                <a:spcPct val="0"/>
              </a:spcBef>
            </a:pPr>
            <a:r>
              <a:rPr lang="en-US" sz="4881">
                <a:solidFill>
                  <a:srgbClr val="000000"/>
                </a:solidFill>
                <a:latin typeface="Glacial Indifference"/>
              </a:rPr>
              <a:t>EL SE IMPERSONAL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03055" y="5076825"/>
            <a:ext cx="3309717" cy="337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r>
              <a:rPr lang="en-US" sz="3221">
                <a:solidFill>
                  <a:srgbClr val="000000"/>
                </a:solidFill>
                <a:latin typeface="Glacial Indifference"/>
              </a:rPr>
              <a:t>El "se impersonal" también se usa en construcciones en las que se omite el agente de la acción.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90715" y="5573260"/>
            <a:ext cx="3648736" cy="2272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r>
              <a:rPr lang="en-US" sz="3221" u="none">
                <a:solidFill>
                  <a:srgbClr val="000000"/>
                </a:solidFill>
                <a:latin typeface="Glacial Indifference"/>
              </a:rPr>
              <a:t>Se forma con el pronombre "se" más la tercera forma singular del verbo.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586881" y="3846201"/>
            <a:ext cx="2088850" cy="87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4"/>
              </a:lnSpc>
            </a:pPr>
            <a:r>
              <a:rPr lang="en-US" sz="5089" dirty="0">
                <a:solidFill>
                  <a:srgbClr val="000000"/>
                </a:solidFill>
                <a:latin typeface="Glacial Indifference"/>
              </a:rPr>
              <a:t>FORMA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32923" y="3829593"/>
            <a:ext cx="2487921" cy="876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4"/>
              </a:lnSpc>
            </a:pPr>
            <a:r>
              <a:rPr lang="en-US" sz="5089" dirty="0">
                <a:solidFill>
                  <a:srgbClr val="000000"/>
                </a:solidFill>
                <a:latin typeface="Glacial Indifference"/>
              </a:rPr>
              <a:t>USOS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00168" y="2018112"/>
            <a:ext cx="16889011" cy="595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20"/>
              </a:lnSpc>
              <a:spcBef>
                <a:spcPct val="0"/>
              </a:spcBef>
            </a:pPr>
            <a:r>
              <a:rPr lang="en-US" sz="4200">
                <a:solidFill>
                  <a:srgbClr val="2B2C22"/>
                </a:solidFill>
                <a:latin typeface="Glacial Indifference"/>
              </a:rPr>
              <a:t>En el campo </a:t>
            </a:r>
            <a:r>
              <a:rPr lang="en-US" sz="4200">
                <a:solidFill>
                  <a:srgbClr val="61A6AB"/>
                </a:solidFill>
                <a:latin typeface="Glacial Indifference"/>
              </a:rPr>
              <a:t>se vive</a:t>
            </a:r>
            <a:r>
              <a:rPr lang="en-US" sz="4200">
                <a:solidFill>
                  <a:srgbClr val="2B2C22"/>
                </a:solidFill>
                <a:latin typeface="Glacial Indifference"/>
              </a:rPr>
              <a:t> sin estrés.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9986" y="2942621"/>
            <a:ext cx="16889011" cy="595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20"/>
              </a:lnSpc>
              <a:spcBef>
                <a:spcPct val="0"/>
              </a:spcBef>
            </a:pPr>
            <a:r>
              <a:rPr lang="en-US" sz="4200">
                <a:solidFill>
                  <a:srgbClr val="61A6AB"/>
                </a:solidFill>
                <a:latin typeface="Glacial Indifference"/>
              </a:rPr>
              <a:t>Se está</a:t>
            </a:r>
            <a:r>
              <a:rPr lang="en-US" sz="4200">
                <a:solidFill>
                  <a:srgbClr val="2B2C22"/>
                </a:solidFill>
                <a:latin typeface="Glacial Indifference"/>
              </a:rPr>
              <a:t> muy bien en la terraza, comamos afuera.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454112" y="4725279"/>
            <a:ext cx="3758143" cy="396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r>
              <a:rPr lang="en-US" sz="3221">
                <a:solidFill>
                  <a:srgbClr val="000000"/>
                </a:solidFill>
                <a:latin typeface="Glacial Indifference"/>
              </a:rPr>
              <a:t>P</a:t>
            </a:r>
            <a:r>
              <a:rPr lang="en-US" sz="3221" u="none">
                <a:solidFill>
                  <a:srgbClr val="000000"/>
                </a:solidFill>
                <a:latin typeface="Glacial Indifference"/>
              </a:rPr>
              <a:t>ara generalizar (para expresar la idea de "todo el mundo", "la gente", "nadie", etc.):</a:t>
            </a:r>
          </a:p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r>
              <a:rPr lang="en-US" sz="3221" u="none">
                <a:solidFill>
                  <a:srgbClr val="000000"/>
                </a:solidFill>
                <a:latin typeface="Glacial Indifference"/>
              </a:rPr>
              <a:t>En invierno no se sale a la calle.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9003" y="1637868"/>
            <a:ext cx="17409995" cy="7620432"/>
            <a:chOff x="0" y="0"/>
            <a:chExt cx="8880007" cy="3886818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8816507" cy="3823318"/>
            </a:xfrm>
            <a:custGeom>
              <a:avLst/>
              <a:gdLst/>
              <a:ahLst/>
              <a:cxnLst/>
              <a:rect l="l" t="t" r="r" b="b"/>
              <a:pathLst>
                <a:path w="8816507" h="3823318">
                  <a:moveTo>
                    <a:pt x="8723797" y="3823318"/>
                  </a:moveTo>
                  <a:lnTo>
                    <a:pt x="92710" y="3823318"/>
                  </a:lnTo>
                  <a:cubicBezTo>
                    <a:pt x="41910" y="3823318"/>
                    <a:pt x="0" y="3781408"/>
                    <a:pt x="0" y="373060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722527" y="0"/>
                  </a:lnTo>
                  <a:cubicBezTo>
                    <a:pt x="8773327" y="0"/>
                    <a:pt x="8815237" y="41910"/>
                    <a:pt x="8815237" y="92710"/>
                  </a:cubicBezTo>
                  <a:lnTo>
                    <a:pt x="8815237" y="3729338"/>
                  </a:lnTo>
                  <a:cubicBezTo>
                    <a:pt x="8816507" y="3781408"/>
                    <a:pt x="8774597" y="3823318"/>
                    <a:pt x="8723797" y="3823318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80007" cy="3886818"/>
            </a:xfrm>
            <a:custGeom>
              <a:avLst/>
              <a:gdLst/>
              <a:ahLst/>
              <a:cxnLst/>
              <a:rect l="l" t="t" r="r" b="b"/>
              <a:pathLst>
                <a:path w="8880007" h="3886818">
                  <a:moveTo>
                    <a:pt x="8755547" y="59690"/>
                  </a:moveTo>
                  <a:cubicBezTo>
                    <a:pt x="8791107" y="59690"/>
                    <a:pt x="8820317" y="88900"/>
                    <a:pt x="8820317" y="124460"/>
                  </a:cubicBezTo>
                  <a:lnTo>
                    <a:pt x="8820317" y="3762358"/>
                  </a:lnTo>
                  <a:cubicBezTo>
                    <a:pt x="8820317" y="3797918"/>
                    <a:pt x="8791107" y="3827128"/>
                    <a:pt x="8755547" y="3827128"/>
                  </a:cubicBezTo>
                  <a:lnTo>
                    <a:pt x="124460" y="3827128"/>
                  </a:lnTo>
                  <a:cubicBezTo>
                    <a:pt x="88900" y="3827128"/>
                    <a:pt x="59690" y="3797918"/>
                    <a:pt x="59690" y="376235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755547" y="59690"/>
                  </a:lnTo>
                  <a:moveTo>
                    <a:pt x="87555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762358"/>
                  </a:lnTo>
                  <a:cubicBezTo>
                    <a:pt x="0" y="3830938"/>
                    <a:pt x="55880" y="3886818"/>
                    <a:pt x="124460" y="3886818"/>
                  </a:cubicBezTo>
                  <a:lnTo>
                    <a:pt x="8755547" y="3886818"/>
                  </a:lnTo>
                  <a:cubicBezTo>
                    <a:pt x="8824127" y="3886818"/>
                    <a:pt x="8880007" y="3830938"/>
                    <a:pt x="8880007" y="3762358"/>
                  </a:cubicBezTo>
                  <a:lnTo>
                    <a:pt x="8880007" y="124460"/>
                  </a:lnTo>
                  <a:cubicBezTo>
                    <a:pt x="8880007" y="55880"/>
                    <a:pt x="8824127" y="0"/>
                    <a:pt x="8755547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39003" y="251931"/>
            <a:ext cx="12794383" cy="1078749"/>
            <a:chOff x="0" y="0"/>
            <a:chExt cx="7832599" cy="66040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7769099" cy="596900"/>
            </a:xfrm>
            <a:custGeom>
              <a:avLst/>
              <a:gdLst/>
              <a:ahLst/>
              <a:cxnLst/>
              <a:rect l="l" t="t" r="r" b="b"/>
              <a:pathLst>
                <a:path w="7769099" h="596900">
                  <a:moveTo>
                    <a:pt x="7676390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75119" y="0"/>
                  </a:lnTo>
                  <a:cubicBezTo>
                    <a:pt x="7725919" y="0"/>
                    <a:pt x="7767829" y="41910"/>
                    <a:pt x="7767829" y="92710"/>
                  </a:cubicBezTo>
                  <a:lnTo>
                    <a:pt x="7767829" y="502920"/>
                  </a:lnTo>
                  <a:cubicBezTo>
                    <a:pt x="7769099" y="554990"/>
                    <a:pt x="7727190" y="596900"/>
                    <a:pt x="7676390" y="59690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7832599" cy="660400"/>
            </a:xfrm>
            <a:custGeom>
              <a:avLst/>
              <a:gdLst/>
              <a:ahLst/>
              <a:cxnLst/>
              <a:rect l="l" t="t" r="r" b="b"/>
              <a:pathLst>
                <a:path w="7832599" h="660400">
                  <a:moveTo>
                    <a:pt x="7708140" y="59690"/>
                  </a:moveTo>
                  <a:cubicBezTo>
                    <a:pt x="7743699" y="59690"/>
                    <a:pt x="7772909" y="88900"/>
                    <a:pt x="7772909" y="124460"/>
                  </a:cubicBezTo>
                  <a:lnTo>
                    <a:pt x="7772909" y="535940"/>
                  </a:lnTo>
                  <a:cubicBezTo>
                    <a:pt x="7772909" y="571500"/>
                    <a:pt x="7743699" y="600710"/>
                    <a:pt x="7708140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08140" y="59690"/>
                  </a:lnTo>
                  <a:moveTo>
                    <a:pt x="770814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7708140" y="660400"/>
                  </a:lnTo>
                  <a:cubicBezTo>
                    <a:pt x="7776719" y="660400"/>
                    <a:pt x="7832599" y="604520"/>
                    <a:pt x="7832599" y="535940"/>
                  </a:cubicBezTo>
                  <a:lnTo>
                    <a:pt x="7832599" y="124460"/>
                  </a:lnTo>
                  <a:cubicBezTo>
                    <a:pt x="7832599" y="55880"/>
                    <a:pt x="7776719" y="0"/>
                    <a:pt x="7708140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30958" y="2171578"/>
            <a:ext cx="17226084" cy="113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>
              <a:lnSpc>
                <a:spcPts val="4399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1. Con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verbos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intransitivos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(sin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complemento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directo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):</a:t>
            </a:r>
          </a:p>
          <a:p>
            <a:pPr marL="2590800" lvl="3" indent="-647700">
              <a:lnSpc>
                <a:spcPts val="4400"/>
              </a:lnSpc>
              <a:buFont typeface="Arial"/>
              <a:buChar char="￭"/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Se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trabaja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mejor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equipo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312505"/>
            <a:ext cx="17226084" cy="113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2.Con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verbos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copulativos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como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ser o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estar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):</a:t>
            </a:r>
          </a:p>
          <a:p>
            <a:pPr marL="2590800" lvl="3" indent="-647700">
              <a:lnSpc>
                <a:spcPts val="4400"/>
              </a:lnSpc>
              <a:buFont typeface="Arial"/>
              <a:buChar char="￭"/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Se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está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mejor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solo que mal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acompañado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509146"/>
            <a:ext cx="17226084" cy="1692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4000">
                <a:solidFill>
                  <a:srgbClr val="000000"/>
                </a:solidFill>
                <a:latin typeface="Glacial Indifference"/>
              </a:rPr>
              <a:t>3. Con verbos transitivos que tienen un complemento directo de persona precedido por la preposición "a":</a:t>
            </a:r>
          </a:p>
          <a:p>
            <a:pPr marL="2590800" lvl="3" indent="-647700">
              <a:lnSpc>
                <a:spcPts val="4400"/>
              </a:lnSpc>
              <a:buFont typeface="Arial"/>
              <a:buChar char="￭"/>
            </a:pPr>
            <a:r>
              <a:rPr lang="en-US" sz="3999">
                <a:solidFill>
                  <a:srgbClr val="000000"/>
                </a:solidFill>
                <a:latin typeface="Glacial Indifference"/>
              </a:rPr>
              <a:t>Se busca a los culpables del crimen.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23783" y="3086100"/>
            <a:ext cx="2361984" cy="236198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162998" y="9456921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7274" y="324477"/>
            <a:ext cx="11225242" cy="83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34"/>
              </a:lnSpc>
              <a:spcBef>
                <a:spcPct val="0"/>
              </a:spcBef>
            </a:pPr>
            <a:r>
              <a:rPr lang="en-US" sz="4881">
                <a:solidFill>
                  <a:srgbClr val="000000"/>
                </a:solidFill>
                <a:latin typeface="Glacial Indifference"/>
              </a:rPr>
              <a:t>Tipos de oraciones con el "se impersonal"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1974" y="1721518"/>
            <a:ext cx="16349838" cy="7536782"/>
            <a:chOff x="0" y="0"/>
            <a:chExt cx="8339272" cy="3844152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8275772" cy="3780653"/>
            </a:xfrm>
            <a:custGeom>
              <a:avLst/>
              <a:gdLst/>
              <a:ahLst/>
              <a:cxnLst/>
              <a:rect l="l" t="t" r="r" b="b"/>
              <a:pathLst>
                <a:path w="8275772" h="3780653">
                  <a:moveTo>
                    <a:pt x="8183062" y="3780653"/>
                  </a:moveTo>
                  <a:lnTo>
                    <a:pt x="92710" y="3780653"/>
                  </a:lnTo>
                  <a:cubicBezTo>
                    <a:pt x="41910" y="3780653"/>
                    <a:pt x="0" y="3738742"/>
                    <a:pt x="0" y="36879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181791" y="0"/>
                  </a:lnTo>
                  <a:cubicBezTo>
                    <a:pt x="8232591" y="0"/>
                    <a:pt x="8274502" y="41910"/>
                    <a:pt x="8274502" y="92710"/>
                  </a:cubicBezTo>
                  <a:lnTo>
                    <a:pt x="8274502" y="3686672"/>
                  </a:lnTo>
                  <a:cubicBezTo>
                    <a:pt x="8275772" y="3738742"/>
                    <a:pt x="8233862" y="3780653"/>
                    <a:pt x="8183062" y="378065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339272" cy="3844153"/>
            </a:xfrm>
            <a:custGeom>
              <a:avLst/>
              <a:gdLst/>
              <a:ahLst/>
              <a:cxnLst/>
              <a:rect l="l" t="t" r="r" b="b"/>
              <a:pathLst>
                <a:path w="8339272" h="3844153">
                  <a:moveTo>
                    <a:pt x="8214812" y="59690"/>
                  </a:moveTo>
                  <a:cubicBezTo>
                    <a:pt x="8250372" y="59690"/>
                    <a:pt x="8279581" y="88900"/>
                    <a:pt x="8279581" y="124460"/>
                  </a:cubicBezTo>
                  <a:lnTo>
                    <a:pt x="8279581" y="3719692"/>
                  </a:lnTo>
                  <a:cubicBezTo>
                    <a:pt x="8279581" y="3755253"/>
                    <a:pt x="8250372" y="3784462"/>
                    <a:pt x="8214812" y="3784462"/>
                  </a:cubicBezTo>
                  <a:lnTo>
                    <a:pt x="124460" y="3784462"/>
                  </a:lnTo>
                  <a:cubicBezTo>
                    <a:pt x="88900" y="3784462"/>
                    <a:pt x="59690" y="3755253"/>
                    <a:pt x="59690" y="37196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214812" y="59690"/>
                  </a:lnTo>
                  <a:moveTo>
                    <a:pt x="821481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719692"/>
                  </a:lnTo>
                  <a:cubicBezTo>
                    <a:pt x="0" y="3788273"/>
                    <a:pt x="55880" y="3844153"/>
                    <a:pt x="124460" y="3844153"/>
                  </a:cubicBezTo>
                  <a:lnTo>
                    <a:pt x="8214812" y="3844153"/>
                  </a:lnTo>
                  <a:cubicBezTo>
                    <a:pt x="8283391" y="3844153"/>
                    <a:pt x="8339272" y="3788273"/>
                    <a:pt x="8339272" y="3719692"/>
                  </a:cubicBezTo>
                  <a:lnTo>
                    <a:pt x="8339272" y="124460"/>
                  </a:lnTo>
                  <a:cubicBezTo>
                    <a:pt x="8339272" y="55880"/>
                    <a:pt x="8283391" y="0"/>
                    <a:pt x="8214812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51974" y="244625"/>
            <a:ext cx="17248922" cy="1113047"/>
            <a:chOff x="0" y="0"/>
            <a:chExt cx="10313153" cy="705432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0249653" cy="641932"/>
            </a:xfrm>
            <a:custGeom>
              <a:avLst/>
              <a:gdLst/>
              <a:ahLst/>
              <a:cxnLst/>
              <a:rect l="l" t="t" r="r" b="b"/>
              <a:pathLst>
                <a:path w="10249653" h="641932">
                  <a:moveTo>
                    <a:pt x="10156943" y="641932"/>
                  </a:moveTo>
                  <a:lnTo>
                    <a:pt x="92710" y="641932"/>
                  </a:lnTo>
                  <a:cubicBezTo>
                    <a:pt x="41910" y="641932"/>
                    <a:pt x="0" y="600022"/>
                    <a:pt x="0" y="54922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155673" y="0"/>
                  </a:lnTo>
                  <a:cubicBezTo>
                    <a:pt x="10206473" y="0"/>
                    <a:pt x="10248383" y="41910"/>
                    <a:pt x="10248383" y="92710"/>
                  </a:cubicBezTo>
                  <a:lnTo>
                    <a:pt x="10248383" y="547952"/>
                  </a:lnTo>
                  <a:cubicBezTo>
                    <a:pt x="10249653" y="600022"/>
                    <a:pt x="10207744" y="641932"/>
                    <a:pt x="10156944" y="641932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0313153" cy="705432"/>
            </a:xfrm>
            <a:custGeom>
              <a:avLst/>
              <a:gdLst/>
              <a:ahLst/>
              <a:cxnLst/>
              <a:rect l="l" t="t" r="r" b="b"/>
              <a:pathLst>
                <a:path w="10313153" h="705432">
                  <a:moveTo>
                    <a:pt x="10188693" y="59690"/>
                  </a:moveTo>
                  <a:cubicBezTo>
                    <a:pt x="10224253" y="59690"/>
                    <a:pt x="10253463" y="88900"/>
                    <a:pt x="10253463" y="124460"/>
                  </a:cubicBezTo>
                  <a:lnTo>
                    <a:pt x="10253463" y="580972"/>
                  </a:lnTo>
                  <a:cubicBezTo>
                    <a:pt x="10253463" y="616532"/>
                    <a:pt x="10224253" y="645742"/>
                    <a:pt x="10188693" y="645742"/>
                  </a:cubicBezTo>
                  <a:lnTo>
                    <a:pt x="124460" y="645742"/>
                  </a:lnTo>
                  <a:cubicBezTo>
                    <a:pt x="88900" y="645742"/>
                    <a:pt x="59690" y="616532"/>
                    <a:pt x="59690" y="58097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188694" y="59690"/>
                  </a:lnTo>
                  <a:moveTo>
                    <a:pt x="101886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80972"/>
                  </a:lnTo>
                  <a:cubicBezTo>
                    <a:pt x="0" y="649552"/>
                    <a:pt x="55880" y="705432"/>
                    <a:pt x="124460" y="705432"/>
                  </a:cubicBezTo>
                  <a:lnTo>
                    <a:pt x="10188694" y="705432"/>
                  </a:lnTo>
                  <a:cubicBezTo>
                    <a:pt x="10257273" y="705432"/>
                    <a:pt x="10313153" y="649552"/>
                    <a:pt x="10313153" y="580972"/>
                  </a:cubicBezTo>
                  <a:lnTo>
                    <a:pt x="10313153" y="124460"/>
                  </a:lnTo>
                  <a:cubicBezTo>
                    <a:pt x="10313153" y="55880"/>
                    <a:pt x="10257273" y="0"/>
                    <a:pt x="10188694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162998" y="9163050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51177" y="363146"/>
            <a:ext cx="17624777" cy="810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34"/>
              </a:lnSpc>
              <a:spcBef>
                <a:spcPct val="0"/>
              </a:spcBef>
            </a:pPr>
            <a:r>
              <a:rPr lang="en-US" sz="4881" dirty="0" err="1">
                <a:solidFill>
                  <a:srgbClr val="000000"/>
                </a:solidFill>
                <a:latin typeface="Glacial Indifference"/>
              </a:rPr>
              <a:t>Ejercicio</a:t>
            </a:r>
            <a:r>
              <a:rPr lang="en-US" sz="4881" dirty="0">
                <a:solidFill>
                  <a:srgbClr val="000000"/>
                </a:solidFill>
                <a:latin typeface="Glacial Indifference"/>
              </a:rPr>
              <a:t>:</a:t>
            </a:r>
            <a:r>
              <a:rPr lang="en-US" sz="4881" u="none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881" u="none" dirty="0" err="1">
                <a:solidFill>
                  <a:srgbClr val="000000"/>
                </a:solidFill>
                <a:latin typeface="Glacial Indifference"/>
              </a:rPr>
              <a:t>transforma</a:t>
            </a:r>
            <a:r>
              <a:rPr lang="en-US" sz="4881" u="none" dirty="0">
                <a:solidFill>
                  <a:srgbClr val="000000"/>
                </a:solidFill>
                <a:latin typeface="Glacial Indifference"/>
              </a:rPr>
              <a:t> la </a:t>
            </a:r>
            <a:r>
              <a:rPr lang="en-US" sz="4881" u="none" dirty="0" err="1">
                <a:solidFill>
                  <a:srgbClr val="000000"/>
                </a:solidFill>
                <a:latin typeface="Glacial Indifference"/>
              </a:rPr>
              <a:t>pasiva</a:t>
            </a:r>
            <a:r>
              <a:rPr lang="en-US" sz="4881" u="none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881" u="none" dirty="0" err="1">
                <a:solidFill>
                  <a:srgbClr val="000000"/>
                </a:solidFill>
                <a:latin typeface="Glacial Indifference"/>
              </a:rPr>
              <a:t>morfológica</a:t>
            </a:r>
            <a:r>
              <a:rPr lang="en-US" sz="4881" u="none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881" u="none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4881" u="none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881" u="none" dirty="0" err="1">
                <a:solidFill>
                  <a:srgbClr val="000000"/>
                </a:solidFill>
                <a:latin typeface="Glacial Indifference"/>
              </a:rPr>
              <a:t>pasiva</a:t>
            </a:r>
            <a:r>
              <a:rPr lang="en-US" sz="4881" u="none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881" u="none" dirty="0" err="1">
                <a:solidFill>
                  <a:srgbClr val="000000"/>
                </a:solidFill>
                <a:latin typeface="Glacial Indifference"/>
              </a:rPr>
              <a:t>refleja</a:t>
            </a:r>
            <a:r>
              <a:rPr lang="en-US" sz="4881" u="none" dirty="0">
                <a:solidFill>
                  <a:srgbClr val="000000"/>
                </a:solidFill>
                <a:latin typeface="Glacial Indifference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9478" y="1914619"/>
            <a:ext cx="15495384" cy="8372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4000">
                <a:solidFill>
                  <a:srgbClr val="000000"/>
                </a:solidFill>
                <a:latin typeface="Glacial Indifference"/>
              </a:rPr>
              <a:t>1.La música es escuchada.</a:t>
            </a:r>
          </a:p>
          <a:p>
            <a:pPr>
              <a:lnSpc>
                <a:spcPts val="4399"/>
              </a:lnSpc>
            </a:pPr>
            <a:endParaRPr lang="en-US" sz="400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</a:rPr>
              <a:t>2.Los votos han sido contados.</a:t>
            </a:r>
          </a:p>
          <a:p>
            <a:pPr>
              <a:lnSpc>
                <a:spcPts val="4399"/>
              </a:lnSpc>
            </a:pPr>
            <a:endParaRPr lang="en-US" sz="39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</a:rPr>
              <a:t>3.La vacuna había sido descubierta.</a:t>
            </a:r>
          </a:p>
          <a:p>
            <a:pPr>
              <a:lnSpc>
                <a:spcPts val="4399"/>
              </a:lnSpc>
            </a:pPr>
            <a:endParaRPr lang="en-US" sz="39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</a:rPr>
              <a:t>4.Sería bueno que la habitación sea ordenada.</a:t>
            </a:r>
          </a:p>
          <a:p>
            <a:pPr>
              <a:lnSpc>
                <a:spcPts val="4399"/>
              </a:lnSpc>
            </a:pPr>
            <a:endParaRPr lang="en-US" sz="39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</a:rPr>
              <a:t>5.Los vuelos serán cancelados mañana.</a:t>
            </a:r>
          </a:p>
          <a:p>
            <a:pPr>
              <a:lnSpc>
                <a:spcPts val="4399"/>
              </a:lnSpc>
            </a:pPr>
            <a:endParaRPr lang="en-US" sz="39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Glacial Indifference"/>
              </a:rPr>
              <a:t>6. La noticia fue publicada por el diario Nacional.</a:t>
            </a:r>
          </a:p>
          <a:p>
            <a:pPr>
              <a:lnSpc>
                <a:spcPts val="4399"/>
              </a:lnSpc>
            </a:pPr>
            <a:endParaRPr lang="en-US" sz="39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400"/>
              </a:lnSpc>
            </a:pPr>
            <a:endParaRPr lang="en-US" sz="3999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1974" y="1721518"/>
            <a:ext cx="7350478" cy="7536782"/>
            <a:chOff x="0" y="0"/>
            <a:chExt cx="3749128" cy="3844152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85628" cy="3780653"/>
            </a:xfrm>
            <a:custGeom>
              <a:avLst/>
              <a:gdLst/>
              <a:ahLst/>
              <a:cxnLst/>
              <a:rect l="l" t="t" r="r" b="b"/>
              <a:pathLst>
                <a:path w="3685628" h="3780653">
                  <a:moveTo>
                    <a:pt x="3592918" y="3780653"/>
                  </a:moveTo>
                  <a:lnTo>
                    <a:pt x="92710" y="3780653"/>
                  </a:lnTo>
                  <a:cubicBezTo>
                    <a:pt x="41910" y="3780653"/>
                    <a:pt x="0" y="3738742"/>
                    <a:pt x="0" y="36879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591648" y="0"/>
                  </a:lnTo>
                  <a:cubicBezTo>
                    <a:pt x="3642448" y="0"/>
                    <a:pt x="3684358" y="41910"/>
                    <a:pt x="3684358" y="92710"/>
                  </a:cubicBezTo>
                  <a:lnTo>
                    <a:pt x="3684358" y="3686672"/>
                  </a:lnTo>
                  <a:cubicBezTo>
                    <a:pt x="3685628" y="3738742"/>
                    <a:pt x="3643718" y="3780653"/>
                    <a:pt x="3592918" y="378065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749128" cy="3844153"/>
            </a:xfrm>
            <a:custGeom>
              <a:avLst/>
              <a:gdLst/>
              <a:ahLst/>
              <a:cxnLst/>
              <a:rect l="l" t="t" r="r" b="b"/>
              <a:pathLst>
                <a:path w="3749128" h="3844153">
                  <a:moveTo>
                    <a:pt x="3624668" y="59690"/>
                  </a:moveTo>
                  <a:cubicBezTo>
                    <a:pt x="3660228" y="59690"/>
                    <a:pt x="3689438" y="88900"/>
                    <a:pt x="3689438" y="124460"/>
                  </a:cubicBezTo>
                  <a:lnTo>
                    <a:pt x="3689438" y="3719692"/>
                  </a:lnTo>
                  <a:cubicBezTo>
                    <a:pt x="3689438" y="3755253"/>
                    <a:pt x="3660228" y="3784462"/>
                    <a:pt x="3624668" y="3784462"/>
                  </a:cubicBezTo>
                  <a:lnTo>
                    <a:pt x="124460" y="3784462"/>
                  </a:lnTo>
                  <a:cubicBezTo>
                    <a:pt x="88900" y="3784462"/>
                    <a:pt x="59690" y="3755253"/>
                    <a:pt x="59690" y="37196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624668" y="59690"/>
                  </a:lnTo>
                  <a:moveTo>
                    <a:pt x="362466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719692"/>
                  </a:lnTo>
                  <a:cubicBezTo>
                    <a:pt x="0" y="3788273"/>
                    <a:pt x="55880" y="3844153"/>
                    <a:pt x="124460" y="3844153"/>
                  </a:cubicBezTo>
                  <a:lnTo>
                    <a:pt x="3624668" y="3844153"/>
                  </a:lnTo>
                  <a:cubicBezTo>
                    <a:pt x="3693248" y="3844153"/>
                    <a:pt x="3749128" y="3788273"/>
                    <a:pt x="3749128" y="3719692"/>
                  </a:cubicBezTo>
                  <a:lnTo>
                    <a:pt x="3749128" y="124460"/>
                  </a:lnTo>
                  <a:cubicBezTo>
                    <a:pt x="3749128" y="55880"/>
                    <a:pt x="3693248" y="0"/>
                    <a:pt x="3624668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29478" y="245029"/>
            <a:ext cx="16272335" cy="1113047"/>
            <a:chOff x="0" y="0"/>
            <a:chExt cx="10313153" cy="705432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0249653" cy="641932"/>
            </a:xfrm>
            <a:custGeom>
              <a:avLst/>
              <a:gdLst/>
              <a:ahLst/>
              <a:cxnLst/>
              <a:rect l="l" t="t" r="r" b="b"/>
              <a:pathLst>
                <a:path w="10249653" h="641932">
                  <a:moveTo>
                    <a:pt x="10156943" y="641932"/>
                  </a:moveTo>
                  <a:lnTo>
                    <a:pt x="92710" y="641932"/>
                  </a:lnTo>
                  <a:cubicBezTo>
                    <a:pt x="41910" y="641932"/>
                    <a:pt x="0" y="600022"/>
                    <a:pt x="0" y="54922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155673" y="0"/>
                  </a:lnTo>
                  <a:cubicBezTo>
                    <a:pt x="10206473" y="0"/>
                    <a:pt x="10248383" y="41910"/>
                    <a:pt x="10248383" y="92710"/>
                  </a:cubicBezTo>
                  <a:lnTo>
                    <a:pt x="10248383" y="547952"/>
                  </a:lnTo>
                  <a:cubicBezTo>
                    <a:pt x="10249653" y="600022"/>
                    <a:pt x="10207744" y="641932"/>
                    <a:pt x="10156944" y="641932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0313153" cy="705432"/>
            </a:xfrm>
            <a:custGeom>
              <a:avLst/>
              <a:gdLst/>
              <a:ahLst/>
              <a:cxnLst/>
              <a:rect l="l" t="t" r="r" b="b"/>
              <a:pathLst>
                <a:path w="10313153" h="705432">
                  <a:moveTo>
                    <a:pt x="10188693" y="59690"/>
                  </a:moveTo>
                  <a:cubicBezTo>
                    <a:pt x="10224253" y="59690"/>
                    <a:pt x="10253463" y="88900"/>
                    <a:pt x="10253463" y="124460"/>
                  </a:cubicBezTo>
                  <a:lnTo>
                    <a:pt x="10253463" y="580972"/>
                  </a:lnTo>
                  <a:cubicBezTo>
                    <a:pt x="10253463" y="616532"/>
                    <a:pt x="10224253" y="645742"/>
                    <a:pt x="10188693" y="645742"/>
                  </a:cubicBezTo>
                  <a:lnTo>
                    <a:pt x="124460" y="645742"/>
                  </a:lnTo>
                  <a:cubicBezTo>
                    <a:pt x="88900" y="645742"/>
                    <a:pt x="59690" y="616532"/>
                    <a:pt x="59690" y="58097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188694" y="59690"/>
                  </a:lnTo>
                  <a:moveTo>
                    <a:pt x="101886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80972"/>
                  </a:lnTo>
                  <a:cubicBezTo>
                    <a:pt x="0" y="649552"/>
                    <a:pt x="55880" y="705432"/>
                    <a:pt x="124460" y="705432"/>
                  </a:cubicBezTo>
                  <a:lnTo>
                    <a:pt x="10188694" y="705432"/>
                  </a:lnTo>
                  <a:cubicBezTo>
                    <a:pt x="10257273" y="705432"/>
                    <a:pt x="10313153" y="649552"/>
                    <a:pt x="10313153" y="580972"/>
                  </a:cubicBezTo>
                  <a:lnTo>
                    <a:pt x="10313153" y="124460"/>
                  </a:lnTo>
                  <a:cubicBezTo>
                    <a:pt x="10313153" y="55880"/>
                    <a:pt x="10257273" y="0"/>
                    <a:pt x="10188694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162998" y="9163050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8649" y="338787"/>
            <a:ext cx="11707148" cy="830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34"/>
              </a:lnSpc>
              <a:spcBef>
                <a:spcPct val="0"/>
              </a:spcBef>
            </a:pPr>
            <a:r>
              <a:rPr lang="en-US" sz="4881">
                <a:solidFill>
                  <a:srgbClr val="000000"/>
                </a:solidFill>
                <a:latin typeface="Glacial Indifference"/>
              </a:rPr>
              <a:t>Ejercicio:</a:t>
            </a:r>
            <a:r>
              <a:rPr lang="en-US" sz="4881" u="none">
                <a:solidFill>
                  <a:srgbClr val="000000"/>
                </a:solidFill>
                <a:latin typeface="Glacial Indifference"/>
              </a:rPr>
              <a:t> ¿Qué se hace en estos lugares?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472004" y="1721518"/>
            <a:ext cx="7229809" cy="7536782"/>
            <a:chOff x="0" y="0"/>
            <a:chExt cx="3687580" cy="3844152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3624080" cy="3780653"/>
            </a:xfrm>
            <a:custGeom>
              <a:avLst/>
              <a:gdLst/>
              <a:ahLst/>
              <a:cxnLst/>
              <a:rect l="l" t="t" r="r" b="b"/>
              <a:pathLst>
                <a:path w="3624080" h="3780653">
                  <a:moveTo>
                    <a:pt x="3531370" y="3780653"/>
                  </a:moveTo>
                  <a:lnTo>
                    <a:pt x="92710" y="3780653"/>
                  </a:lnTo>
                  <a:cubicBezTo>
                    <a:pt x="41910" y="3780653"/>
                    <a:pt x="0" y="3738742"/>
                    <a:pt x="0" y="36879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530100" y="0"/>
                  </a:lnTo>
                  <a:cubicBezTo>
                    <a:pt x="3580900" y="0"/>
                    <a:pt x="3622810" y="41910"/>
                    <a:pt x="3622810" y="92710"/>
                  </a:cubicBezTo>
                  <a:lnTo>
                    <a:pt x="3622810" y="3686672"/>
                  </a:lnTo>
                  <a:cubicBezTo>
                    <a:pt x="3624080" y="3738742"/>
                    <a:pt x="3582170" y="3780653"/>
                    <a:pt x="3531370" y="378065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687580" cy="3844153"/>
            </a:xfrm>
            <a:custGeom>
              <a:avLst/>
              <a:gdLst/>
              <a:ahLst/>
              <a:cxnLst/>
              <a:rect l="l" t="t" r="r" b="b"/>
              <a:pathLst>
                <a:path w="3687580" h="3844153">
                  <a:moveTo>
                    <a:pt x="3563120" y="59690"/>
                  </a:moveTo>
                  <a:cubicBezTo>
                    <a:pt x="3598680" y="59690"/>
                    <a:pt x="3627890" y="88900"/>
                    <a:pt x="3627890" y="124460"/>
                  </a:cubicBezTo>
                  <a:lnTo>
                    <a:pt x="3627890" y="3719692"/>
                  </a:lnTo>
                  <a:cubicBezTo>
                    <a:pt x="3627890" y="3755253"/>
                    <a:pt x="3598680" y="3784462"/>
                    <a:pt x="3563120" y="3784462"/>
                  </a:cubicBezTo>
                  <a:lnTo>
                    <a:pt x="124460" y="3784462"/>
                  </a:lnTo>
                  <a:cubicBezTo>
                    <a:pt x="88900" y="3784462"/>
                    <a:pt x="59690" y="3755253"/>
                    <a:pt x="59690" y="37196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563120" y="59690"/>
                  </a:lnTo>
                  <a:moveTo>
                    <a:pt x="35631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719692"/>
                  </a:lnTo>
                  <a:cubicBezTo>
                    <a:pt x="0" y="3788273"/>
                    <a:pt x="55880" y="3844153"/>
                    <a:pt x="124460" y="3844153"/>
                  </a:cubicBezTo>
                  <a:lnTo>
                    <a:pt x="3563120" y="3844153"/>
                  </a:lnTo>
                  <a:cubicBezTo>
                    <a:pt x="3631700" y="3844153"/>
                    <a:pt x="3687580" y="3788273"/>
                    <a:pt x="3687580" y="3719692"/>
                  </a:cubicBezTo>
                  <a:lnTo>
                    <a:pt x="3687580" y="124460"/>
                  </a:lnTo>
                  <a:cubicBezTo>
                    <a:pt x="3687580" y="55880"/>
                    <a:pt x="3631700" y="0"/>
                    <a:pt x="3563120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29478" y="1960561"/>
            <a:ext cx="6515338" cy="846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1.En la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verdulería</a:t>
            </a:r>
            <a:endParaRPr lang="en-US" sz="4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4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2.En el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restaurante</a:t>
            </a: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3.En la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oficina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correos</a:t>
            </a: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4.En el banco</a:t>
            </a: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5.En la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farmacia</a:t>
            </a: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6.En la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biblioteca</a:t>
            </a: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400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681438" y="1960561"/>
            <a:ext cx="6810940" cy="846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a. se env</a:t>
            </a:r>
            <a:r>
              <a:rPr lang="es-AR" sz="3999" dirty="0" err="1">
                <a:solidFill>
                  <a:srgbClr val="000000"/>
                </a:solidFill>
                <a:latin typeface="Glacial Indifference"/>
              </a:rPr>
              <a:t>ían</a:t>
            </a:r>
            <a:r>
              <a:rPr lang="es-AR" sz="3999" dirty="0">
                <a:solidFill>
                  <a:srgbClr val="000000"/>
                </a:solidFill>
                <a:latin typeface="Glacial Indifference"/>
              </a:rPr>
              <a:t> cartas</a:t>
            </a: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b. se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sirven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comidas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y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bebidas</a:t>
            </a: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c. se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alquilan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libros</a:t>
            </a: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d. se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venden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remedios</a:t>
            </a: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e. se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deposita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dinero</a:t>
            </a: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f. se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venden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verduras</a:t>
            </a: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400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1974" y="1721518"/>
            <a:ext cx="7350478" cy="7536782"/>
            <a:chOff x="0" y="0"/>
            <a:chExt cx="3749128" cy="3844152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85628" cy="3780653"/>
            </a:xfrm>
            <a:custGeom>
              <a:avLst/>
              <a:gdLst/>
              <a:ahLst/>
              <a:cxnLst/>
              <a:rect l="l" t="t" r="r" b="b"/>
              <a:pathLst>
                <a:path w="3685628" h="3780653">
                  <a:moveTo>
                    <a:pt x="3592918" y="3780653"/>
                  </a:moveTo>
                  <a:lnTo>
                    <a:pt x="92710" y="3780653"/>
                  </a:lnTo>
                  <a:cubicBezTo>
                    <a:pt x="41910" y="3780653"/>
                    <a:pt x="0" y="3738742"/>
                    <a:pt x="0" y="36879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591648" y="0"/>
                  </a:lnTo>
                  <a:cubicBezTo>
                    <a:pt x="3642448" y="0"/>
                    <a:pt x="3684358" y="41910"/>
                    <a:pt x="3684358" y="92710"/>
                  </a:cubicBezTo>
                  <a:lnTo>
                    <a:pt x="3684358" y="3686672"/>
                  </a:lnTo>
                  <a:cubicBezTo>
                    <a:pt x="3685628" y="3738742"/>
                    <a:pt x="3643718" y="3780653"/>
                    <a:pt x="3592918" y="378065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749128" cy="3844153"/>
            </a:xfrm>
            <a:custGeom>
              <a:avLst/>
              <a:gdLst/>
              <a:ahLst/>
              <a:cxnLst/>
              <a:rect l="l" t="t" r="r" b="b"/>
              <a:pathLst>
                <a:path w="3749128" h="3844153">
                  <a:moveTo>
                    <a:pt x="3624668" y="59690"/>
                  </a:moveTo>
                  <a:cubicBezTo>
                    <a:pt x="3660228" y="59690"/>
                    <a:pt x="3689438" y="88900"/>
                    <a:pt x="3689438" y="124460"/>
                  </a:cubicBezTo>
                  <a:lnTo>
                    <a:pt x="3689438" y="3719692"/>
                  </a:lnTo>
                  <a:cubicBezTo>
                    <a:pt x="3689438" y="3755253"/>
                    <a:pt x="3660228" y="3784462"/>
                    <a:pt x="3624668" y="3784462"/>
                  </a:cubicBezTo>
                  <a:lnTo>
                    <a:pt x="124460" y="3784462"/>
                  </a:lnTo>
                  <a:cubicBezTo>
                    <a:pt x="88900" y="3784462"/>
                    <a:pt x="59690" y="3755253"/>
                    <a:pt x="59690" y="37196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624668" y="59690"/>
                  </a:lnTo>
                  <a:moveTo>
                    <a:pt x="362466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719692"/>
                  </a:lnTo>
                  <a:cubicBezTo>
                    <a:pt x="0" y="3788273"/>
                    <a:pt x="55880" y="3844153"/>
                    <a:pt x="124460" y="3844153"/>
                  </a:cubicBezTo>
                  <a:lnTo>
                    <a:pt x="3624668" y="3844153"/>
                  </a:lnTo>
                  <a:cubicBezTo>
                    <a:pt x="3693248" y="3844153"/>
                    <a:pt x="3749128" y="3788273"/>
                    <a:pt x="3749128" y="3719692"/>
                  </a:cubicBezTo>
                  <a:lnTo>
                    <a:pt x="3749128" y="124460"/>
                  </a:lnTo>
                  <a:cubicBezTo>
                    <a:pt x="3749128" y="55880"/>
                    <a:pt x="3693248" y="0"/>
                    <a:pt x="3624668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51974" y="245029"/>
            <a:ext cx="16140403" cy="1113047"/>
            <a:chOff x="0" y="0"/>
            <a:chExt cx="10229537" cy="705432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0166038" cy="641932"/>
            </a:xfrm>
            <a:custGeom>
              <a:avLst/>
              <a:gdLst/>
              <a:ahLst/>
              <a:cxnLst/>
              <a:rect l="l" t="t" r="r" b="b"/>
              <a:pathLst>
                <a:path w="10166038" h="641932">
                  <a:moveTo>
                    <a:pt x="10073327" y="641932"/>
                  </a:moveTo>
                  <a:lnTo>
                    <a:pt x="92710" y="641932"/>
                  </a:lnTo>
                  <a:cubicBezTo>
                    <a:pt x="41910" y="641932"/>
                    <a:pt x="0" y="600022"/>
                    <a:pt x="0" y="54922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072057" y="0"/>
                  </a:lnTo>
                  <a:cubicBezTo>
                    <a:pt x="10122857" y="0"/>
                    <a:pt x="10164767" y="41910"/>
                    <a:pt x="10164767" y="92710"/>
                  </a:cubicBezTo>
                  <a:lnTo>
                    <a:pt x="10164767" y="547952"/>
                  </a:lnTo>
                  <a:cubicBezTo>
                    <a:pt x="10166038" y="600022"/>
                    <a:pt x="10124127" y="641932"/>
                    <a:pt x="10073327" y="641932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0229538" cy="705432"/>
            </a:xfrm>
            <a:custGeom>
              <a:avLst/>
              <a:gdLst/>
              <a:ahLst/>
              <a:cxnLst/>
              <a:rect l="l" t="t" r="r" b="b"/>
              <a:pathLst>
                <a:path w="10229538" h="705432">
                  <a:moveTo>
                    <a:pt x="10105077" y="59690"/>
                  </a:moveTo>
                  <a:cubicBezTo>
                    <a:pt x="10140638" y="59690"/>
                    <a:pt x="10169847" y="88900"/>
                    <a:pt x="10169847" y="124460"/>
                  </a:cubicBezTo>
                  <a:lnTo>
                    <a:pt x="10169847" y="580972"/>
                  </a:lnTo>
                  <a:cubicBezTo>
                    <a:pt x="10169847" y="616532"/>
                    <a:pt x="10140638" y="645742"/>
                    <a:pt x="10105077" y="645742"/>
                  </a:cubicBezTo>
                  <a:lnTo>
                    <a:pt x="124460" y="645742"/>
                  </a:lnTo>
                  <a:cubicBezTo>
                    <a:pt x="88900" y="645742"/>
                    <a:pt x="59690" y="616532"/>
                    <a:pt x="59690" y="58097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105078" y="59690"/>
                  </a:lnTo>
                  <a:moveTo>
                    <a:pt x="101050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80972"/>
                  </a:lnTo>
                  <a:cubicBezTo>
                    <a:pt x="0" y="649552"/>
                    <a:pt x="55880" y="705432"/>
                    <a:pt x="124460" y="705432"/>
                  </a:cubicBezTo>
                  <a:lnTo>
                    <a:pt x="10105078" y="705432"/>
                  </a:lnTo>
                  <a:cubicBezTo>
                    <a:pt x="10173657" y="705432"/>
                    <a:pt x="10229538" y="649552"/>
                    <a:pt x="10229538" y="580972"/>
                  </a:cubicBezTo>
                  <a:lnTo>
                    <a:pt x="10229538" y="124460"/>
                  </a:lnTo>
                  <a:cubicBezTo>
                    <a:pt x="10229538" y="55880"/>
                    <a:pt x="10173657" y="0"/>
                    <a:pt x="10105078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162998" y="9163050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553920" y="338787"/>
            <a:ext cx="10671632" cy="830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34"/>
              </a:lnSpc>
              <a:spcBef>
                <a:spcPct val="0"/>
              </a:spcBef>
            </a:pPr>
            <a:r>
              <a:rPr lang="en-US" sz="4881">
                <a:solidFill>
                  <a:srgbClr val="000000"/>
                </a:solidFill>
                <a:latin typeface="Glacial Indifference"/>
              </a:rPr>
              <a:t>Ejercicio:</a:t>
            </a:r>
            <a:r>
              <a:rPr lang="en-US" sz="4881" u="none">
                <a:solidFill>
                  <a:srgbClr val="000000"/>
                </a:solidFill>
                <a:latin typeface="Glacial Indifference"/>
              </a:rPr>
              <a:t> ¿verdadero o falso?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149119" y="1721518"/>
            <a:ext cx="9552693" cy="7536782"/>
            <a:chOff x="0" y="0"/>
            <a:chExt cx="4872373" cy="3844152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4808872" cy="3780653"/>
            </a:xfrm>
            <a:custGeom>
              <a:avLst/>
              <a:gdLst/>
              <a:ahLst/>
              <a:cxnLst/>
              <a:rect l="l" t="t" r="r" b="b"/>
              <a:pathLst>
                <a:path w="4808872" h="3780653">
                  <a:moveTo>
                    <a:pt x="4716163" y="3780653"/>
                  </a:moveTo>
                  <a:lnTo>
                    <a:pt x="92710" y="3780653"/>
                  </a:lnTo>
                  <a:cubicBezTo>
                    <a:pt x="41910" y="3780653"/>
                    <a:pt x="0" y="3738742"/>
                    <a:pt x="0" y="36879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14892" y="0"/>
                  </a:lnTo>
                  <a:cubicBezTo>
                    <a:pt x="4765692" y="0"/>
                    <a:pt x="4807603" y="41910"/>
                    <a:pt x="4807603" y="92710"/>
                  </a:cubicBezTo>
                  <a:lnTo>
                    <a:pt x="4807603" y="3686672"/>
                  </a:lnTo>
                  <a:cubicBezTo>
                    <a:pt x="4808872" y="3738742"/>
                    <a:pt x="4766963" y="3780653"/>
                    <a:pt x="4716163" y="378065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872373" cy="3844153"/>
            </a:xfrm>
            <a:custGeom>
              <a:avLst/>
              <a:gdLst/>
              <a:ahLst/>
              <a:cxnLst/>
              <a:rect l="l" t="t" r="r" b="b"/>
              <a:pathLst>
                <a:path w="4872373" h="3844153">
                  <a:moveTo>
                    <a:pt x="4747913" y="59690"/>
                  </a:moveTo>
                  <a:cubicBezTo>
                    <a:pt x="4783472" y="59690"/>
                    <a:pt x="4812683" y="88900"/>
                    <a:pt x="4812683" y="124460"/>
                  </a:cubicBezTo>
                  <a:lnTo>
                    <a:pt x="4812683" y="3719692"/>
                  </a:lnTo>
                  <a:cubicBezTo>
                    <a:pt x="4812683" y="3755253"/>
                    <a:pt x="4783472" y="3784462"/>
                    <a:pt x="4747913" y="3784462"/>
                  </a:cubicBezTo>
                  <a:lnTo>
                    <a:pt x="124460" y="3784462"/>
                  </a:lnTo>
                  <a:cubicBezTo>
                    <a:pt x="88900" y="3784462"/>
                    <a:pt x="59690" y="3755253"/>
                    <a:pt x="59690" y="37196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47913" y="59690"/>
                  </a:lnTo>
                  <a:moveTo>
                    <a:pt x="474791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719692"/>
                  </a:lnTo>
                  <a:cubicBezTo>
                    <a:pt x="0" y="3788273"/>
                    <a:pt x="55880" y="3844153"/>
                    <a:pt x="124460" y="3844153"/>
                  </a:cubicBezTo>
                  <a:lnTo>
                    <a:pt x="4747913" y="3844153"/>
                  </a:lnTo>
                  <a:cubicBezTo>
                    <a:pt x="4816492" y="3844153"/>
                    <a:pt x="4872373" y="3788273"/>
                    <a:pt x="4872373" y="3719692"/>
                  </a:cubicBezTo>
                  <a:lnTo>
                    <a:pt x="4872373" y="124460"/>
                  </a:lnTo>
                  <a:cubicBezTo>
                    <a:pt x="4872373" y="55880"/>
                    <a:pt x="4816492" y="0"/>
                    <a:pt x="4747913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46003" y="1960561"/>
            <a:ext cx="15505201" cy="9028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1.En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Brasil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se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habla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español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>
              <a:lnSpc>
                <a:spcPts val="4399"/>
              </a:lnSpc>
            </a:pPr>
            <a:endParaRPr lang="en-US" sz="4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2.El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dólar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se ha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convertido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la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moneda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oficial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de Uruguay.</a:t>
            </a: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3.Recientemente se ha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descubierto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una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nueva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estrella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4.Prácticamente se ha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dejado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comprar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libros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papel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los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últimos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años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5.Ya no se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usan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los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detectores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metales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el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aeropuerto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6.Durante las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tormentas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tropicales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se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suele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evacuar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a la población.</a:t>
            </a: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400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1974" y="1721518"/>
            <a:ext cx="7350478" cy="7536782"/>
            <a:chOff x="0" y="0"/>
            <a:chExt cx="3749128" cy="3844152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85628" cy="3780653"/>
            </a:xfrm>
            <a:custGeom>
              <a:avLst/>
              <a:gdLst/>
              <a:ahLst/>
              <a:cxnLst/>
              <a:rect l="l" t="t" r="r" b="b"/>
              <a:pathLst>
                <a:path w="3685628" h="3780653">
                  <a:moveTo>
                    <a:pt x="3592918" y="3780653"/>
                  </a:moveTo>
                  <a:lnTo>
                    <a:pt x="92710" y="3780653"/>
                  </a:lnTo>
                  <a:cubicBezTo>
                    <a:pt x="41910" y="3780653"/>
                    <a:pt x="0" y="3738742"/>
                    <a:pt x="0" y="36879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591648" y="0"/>
                  </a:lnTo>
                  <a:cubicBezTo>
                    <a:pt x="3642448" y="0"/>
                    <a:pt x="3684358" y="41910"/>
                    <a:pt x="3684358" y="92710"/>
                  </a:cubicBezTo>
                  <a:lnTo>
                    <a:pt x="3684358" y="3686672"/>
                  </a:lnTo>
                  <a:cubicBezTo>
                    <a:pt x="3685628" y="3738742"/>
                    <a:pt x="3643718" y="3780653"/>
                    <a:pt x="3592918" y="378065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749128" cy="3844153"/>
            </a:xfrm>
            <a:custGeom>
              <a:avLst/>
              <a:gdLst/>
              <a:ahLst/>
              <a:cxnLst/>
              <a:rect l="l" t="t" r="r" b="b"/>
              <a:pathLst>
                <a:path w="3749128" h="3844153">
                  <a:moveTo>
                    <a:pt x="3624668" y="59690"/>
                  </a:moveTo>
                  <a:cubicBezTo>
                    <a:pt x="3660228" y="59690"/>
                    <a:pt x="3689438" y="88900"/>
                    <a:pt x="3689438" y="124460"/>
                  </a:cubicBezTo>
                  <a:lnTo>
                    <a:pt x="3689438" y="3719692"/>
                  </a:lnTo>
                  <a:cubicBezTo>
                    <a:pt x="3689438" y="3755253"/>
                    <a:pt x="3660228" y="3784462"/>
                    <a:pt x="3624668" y="3784462"/>
                  </a:cubicBezTo>
                  <a:lnTo>
                    <a:pt x="124460" y="3784462"/>
                  </a:lnTo>
                  <a:cubicBezTo>
                    <a:pt x="88900" y="3784462"/>
                    <a:pt x="59690" y="3755253"/>
                    <a:pt x="59690" y="37196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624668" y="59690"/>
                  </a:lnTo>
                  <a:moveTo>
                    <a:pt x="362466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719692"/>
                  </a:lnTo>
                  <a:cubicBezTo>
                    <a:pt x="0" y="3788273"/>
                    <a:pt x="55880" y="3844153"/>
                    <a:pt x="124460" y="3844153"/>
                  </a:cubicBezTo>
                  <a:lnTo>
                    <a:pt x="3624668" y="3844153"/>
                  </a:lnTo>
                  <a:cubicBezTo>
                    <a:pt x="3693248" y="3844153"/>
                    <a:pt x="3749128" y="3788273"/>
                    <a:pt x="3749128" y="3719692"/>
                  </a:cubicBezTo>
                  <a:lnTo>
                    <a:pt x="3749128" y="124460"/>
                  </a:lnTo>
                  <a:cubicBezTo>
                    <a:pt x="3749128" y="55880"/>
                    <a:pt x="3693248" y="0"/>
                    <a:pt x="3624668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51974" y="245029"/>
            <a:ext cx="16140403" cy="1113047"/>
            <a:chOff x="0" y="0"/>
            <a:chExt cx="10229537" cy="705432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0166038" cy="641932"/>
            </a:xfrm>
            <a:custGeom>
              <a:avLst/>
              <a:gdLst/>
              <a:ahLst/>
              <a:cxnLst/>
              <a:rect l="l" t="t" r="r" b="b"/>
              <a:pathLst>
                <a:path w="10166038" h="641932">
                  <a:moveTo>
                    <a:pt x="10073327" y="641932"/>
                  </a:moveTo>
                  <a:lnTo>
                    <a:pt x="92710" y="641932"/>
                  </a:lnTo>
                  <a:cubicBezTo>
                    <a:pt x="41910" y="641932"/>
                    <a:pt x="0" y="600022"/>
                    <a:pt x="0" y="54922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072057" y="0"/>
                  </a:lnTo>
                  <a:cubicBezTo>
                    <a:pt x="10122857" y="0"/>
                    <a:pt x="10164767" y="41910"/>
                    <a:pt x="10164767" y="92710"/>
                  </a:cubicBezTo>
                  <a:lnTo>
                    <a:pt x="10164767" y="547952"/>
                  </a:lnTo>
                  <a:cubicBezTo>
                    <a:pt x="10166038" y="600022"/>
                    <a:pt x="10124127" y="641932"/>
                    <a:pt x="10073327" y="641932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0229538" cy="705432"/>
            </a:xfrm>
            <a:custGeom>
              <a:avLst/>
              <a:gdLst/>
              <a:ahLst/>
              <a:cxnLst/>
              <a:rect l="l" t="t" r="r" b="b"/>
              <a:pathLst>
                <a:path w="10229538" h="705432">
                  <a:moveTo>
                    <a:pt x="10105077" y="59690"/>
                  </a:moveTo>
                  <a:cubicBezTo>
                    <a:pt x="10140638" y="59690"/>
                    <a:pt x="10169847" y="88900"/>
                    <a:pt x="10169847" y="124460"/>
                  </a:cubicBezTo>
                  <a:lnTo>
                    <a:pt x="10169847" y="580972"/>
                  </a:lnTo>
                  <a:cubicBezTo>
                    <a:pt x="10169847" y="616532"/>
                    <a:pt x="10140638" y="645742"/>
                    <a:pt x="10105077" y="645742"/>
                  </a:cubicBezTo>
                  <a:lnTo>
                    <a:pt x="124460" y="645742"/>
                  </a:lnTo>
                  <a:cubicBezTo>
                    <a:pt x="88900" y="645742"/>
                    <a:pt x="59690" y="616532"/>
                    <a:pt x="59690" y="58097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105078" y="59690"/>
                  </a:lnTo>
                  <a:moveTo>
                    <a:pt x="101050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80972"/>
                  </a:lnTo>
                  <a:cubicBezTo>
                    <a:pt x="0" y="649552"/>
                    <a:pt x="55880" y="705432"/>
                    <a:pt x="124460" y="705432"/>
                  </a:cubicBezTo>
                  <a:lnTo>
                    <a:pt x="10105078" y="705432"/>
                  </a:lnTo>
                  <a:cubicBezTo>
                    <a:pt x="10173657" y="705432"/>
                    <a:pt x="10229538" y="649552"/>
                    <a:pt x="10229538" y="580972"/>
                  </a:cubicBezTo>
                  <a:lnTo>
                    <a:pt x="10229538" y="124460"/>
                  </a:lnTo>
                  <a:cubicBezTo>
                    <a:pt x="10229538" y="55880"/>
                    <a:pt x="10173657" y="0"/>
                    <a:pt x="10105078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162998" y="9163050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1974" y="338787"/>
            <a:ext cx="9563792" cy="830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34"/>
              </a:lnSpc>
              <a:spcBef>
                <a:spcPct val="0"/>
              </a:spcBef>
            </a:pPr>
            <a:r>
              <a:rPr lang="en-US" sz="4881">
                <a:solidFill>
                  <a:srgbClr val="000000"/>
                </a:solidFill>
                <a:latin typeface="Glacial Indifference"/>
              </a:rPr>
              <a:t>Ejercicio:</a:t>
            </a:r>
            <a:r>
              <a:rPr lang="en-US" sz="4881" u="none">
                <a:solidFill>
                  <a:srgbClr val="000000"/>
                </a:solidFill>
                <a:latin typeface="Glacial Indifference"/>
              </a:rPr>
              <a:t> contesta las preguntas: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149119" y="1721518"/>
            <a:ext cx="9552693" cy="7536782"/>
            <a:chOff x="0" y="0"/>
            <a:chExt cx="4872373" cy="3844152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4808872" cy="3780653"/>
            </a:xfrm>
            <a:custGeom>
              <a:avLst/>
              <a:gdLst/>
              <a:ahLst/>
              <a:cxnLst/>
              <a:rect l="l" t="t" r="r" b="b"/>
              <a:pathLst>
                <a:path w="4808872" h="3780653">
                  <a:moveTo>
                    <a:pt x="4716163" y="3780653"/>
                  </a:moveTo>
                  <a:lnTo>
                    <a:pt x="92710" y="3780653"/>
                  </a:lnTo>
                  <a:cubicBezTo>
                    <a:pt x="41910" y="3780653"/>
                    <a:pt x="0" y="3738742"/>
                    <a:pt x="0" y="36879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14892" y="0"/>
                  </a:lnTo>
                  <a:cubicBezTo>
                    <a:pt x="4765692" y="0"/>
                    <a:pt x="4807603" y="41910"/>
                    <a:pt x="4807603" y="92710"/>
                  </a:cubicBezTo>
                  <a:lnTo>
                    <a:pt x="4807603" y="3686672"/>
                  </a:lnTo>
                  <a:cubicBezTo>
                    <a:pt x="4808872" y="3738742"/>
                    <a:pt x="4766963" y="3780653"/>
                    <a:pt x="4716163" y="378065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872373" cy="3844153"/>
            </a:xfrm>
            <a:custGeom>
              <a:avLst/>
              <a:gdLst/>
              <a:ahLst/>
              <a:cxnLst/>
              <a:rect l="l" t="t" r="r" b="b"/>
              <a:pathLst>
                <a:path w="4872373" h="3844153">
                  <a:moveTo>
                    <a:pt x="4747913" y="59690"/>
                  </a:moveTo>
                  <a:cubicBezTo>
                    <a:pt x="4783472" y="59690"/>
                    <a:pt x="4812683" y="88900"/>
                    <a:pt x="4812683" y="124460"/>
                  </a:cubicBezTo>
                  <a:lnTo>
                    <a:pt x="4812683" y="3719692"/>
                  </a:lnTo>
                  <a:cubicBezTo>
                    <a:pt x="4812683" y="3755253"/>
                    <a:pt x="4783472" y="3784462"/>
                    <a:pt x="4747913" y="3784462"/>
                  </a:cubicBezTo>
                  <a:lnTo>
                    <a:pt x="124460" y="3784462"/>
                  </a:lnTo>
                  <a:cubicBezTo>
                    <a:pt x="88900" y="3784462"/>
                    <a:pt x="59690" y="3755253"/>
                    <a:pt x="59690" y="37196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47913" y="59690"/>
                  </a:lnTo>
                  <a:moveTo>
                    <a:pt x="474791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719692"/>
                  </a:lnTo>
                  <a:cubicBezTo>
                    <a:pt x="0" y="3788273"/>
                    <a:pt x="55880" y="3844153"/>
                    <a:pt x="124460" y="3844153"/>
                  </a:cubicBezTo>
                  <a:lnTo>
                    <a:pt x="4747913" y="3844153"/>
                  </a:lnTo>
                  <a:cubicBezTo>
                    <a:pt x="4816492" y="3844153"/>
                    <a:pt x="4872373" y="3788273"/>
                    <a:pt x="4872373" y="3719692"/>
                  </a:cubicBezTo>
                  <a:lnTo>
                    <a:pt x="4872373" y="124460"/>
                  </a:lnTo>
                  <a:cubicBezTo>
                    <a:pt x="4872373" y="55880"/>
                    <a:pt x="4816492" y="0"/>
                    <a:pt x="4747913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640495" y="2171578"/>
            <a:ext cx="15505201" cy="846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1.¿Qué se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escucha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las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noticias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estos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días?</a:t>
            </a:r>
          </a:p>
          <a:p>
            <a:pPr>
              <a:lnSpc>
                <a:spcPts val="4399"/>
              </a:lnSpc>
            </a:pPr>
            <a:endParaRPr lang="en-US" sz="4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2.¿Qué se sabe de la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vacuna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para el coronavirus?</a:t>
            </a: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3.¿Dónde se come bien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Perth?</a:t>
            </a: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4.¿En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qué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países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se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habla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poortugués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?</a:t>
            </a: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5.¿Qué se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compra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una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talabartería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?</a:t>
            </a: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6.¿Qué se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bebe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Glacial Indifference"/>
              </a:rPr>
              <a:t>Japón</a:t>
            </a:r>
            <a:r>
              <a:rPr lang="en-US" sz="3999" dirty="0">
                <a:solidFill>
                  <a:srgbClr val="000000"/>
                </a:solidFill>
                <a:latin typeface="Glacial Indifference"/>
              </a:rPr>
              <a:t>?</a:t>
            </a: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399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400"/>
              </a:lnSpc>
            </a:pPr>
            <a:endParaRPr lang="en-US" sz="3999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01198"/>
            <a:ext cx="7721904" cy="7721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63276" y="3309726"/>
            <a:ext cx="1600200" cy="1600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15051" y="3319251"/>
            <a:ext cx="1590675" cy="15906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131615" y="3271626"/>
            <a:ext cx="1590675" cy="15906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79627" y="3309726"/>
            <a:ext cx="1552575" cy="155257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674659" y="1211411"/>
            <a:ext cx="6177634" cy="1256032"/>
            <a:chOff x="0" y="0"/>
            <a:chExt cx="8236846" cy="1674710"/>
          </a:xfrm>
        </p:grpSpPr>
        <p:grpSp>
          <p:nvGrpSpPr>
            <p:cNvPr id="8" name="Group 8"/>
            <p:cNvGrpSpPr/>
            <p:nvPr/>
          </p:nvGrpSpPr>
          <p:grpSpPr>
            <a:xfrm>
              <a:off x="334315" y="0"/>
              <a:ext cx="7568215" cy="1674710"/>
              <a:chOff x="0" y="0"/>
              <a:chExt cx="2984427" cy="660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98442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984428" h="660400">
                    <a:moveTo>
                      <a:pt x="2859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59967" y="0"/>
                    </a:lnTo>
                    <a:cubicBezTo>
                      <a:pt x="2928547" y="0"/>
                      <a:pt x="2984428" y="55880"/>
                      <a:pt x="2984428" y="124460"/>
                    </a:cubicBezTo>
                    <a:lnTo>
                      <a:pt x="2984428" y="535940"/>
                    </a:lnTo>
                    <a:cubicBezTo>
                      <a:pt x="2984428" y="604520"/>
                      <a:pt x="2928547" y="660400"/>
                      <a:pt x="2859967" y="660400"/>
                    </a:cubicBezTo>
                    <a:close/>
                  </a:path>
                </a:pathLst>
              </a:custGeom>
              <a:solidFill>
                <a:srgbClr val="A6DEE2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0" y="66675"/>
              <a:ext cx="8236846" cy="1317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573"/>
                </a:lnSpc>
                <a:spcBef>
                  <a:spcPct val="0"/>
                </a:spcBef>
              </a:pPr>
              <a:r>
                <a:rPr lang="en-US" sz="6885">
                  <a:solidFill>
                    <a:srgbClr val="272727"/>
                  </a:solidFill>
                  <a:latin typeface="Glacial Indifference"/>
                </a:rPr>
                <a:t>Follow us on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139238" y="4748001"/>
            <a:ext cx="9525" cy="1084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6896134" y="8055779"/>
            <a:ext cx="9734683" cy="97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73"/>
              </a:lnSpc>
              <a:spcBef>
                <a:spcPct val="0"/>
              </a:spcBef>
            </a:pPr>
            <a:r>
              <a:rPr lang="en-US" sz="6885" u="none">
                <a:solidFill>
                  <a:srgbClr val="272727"/>
                </a:solidFill>
                <a:latin typeface="Glacial Indifference"/>
              </a:rPr>
              <a:t>info@larasspanishhub.com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950485" y="6290588"/>
            <a:ext cx="5676161" cy="1256032"/>
            <a:chOff x="0" y="0"/>
            <a:chExt cx="2984427" cy="660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84428" cy="660400"/>
            </a:xfrm>
            <a:custGeom>
              <a:avLst/>
              <a:gdLst/>
              <a:ahLst/>
              <a:cxnLst/>
              <a:rect l="l" t="t" r="r" b="b"/>
              <a:pathLst>
                <a:path w="2984428" h="660400">
                  <a:moveTo>
                    <a:pt x="2859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9967" y="0"/>
                  </a:lnTo>
                  <a:cubicBezTo>
                    <a:pt x="2928547" y="0"/>
                    <a:pt x="2984428" y="55880"/>
                    <a:pt x="2984428" y="124460"/>
                  </a:cubicBezTo>
                  <a:lnTo>
                    <a:pt x="2984428" y="535940"/>
                  </a:lnTo>
                  <a:cubicBezTo>
                    <a:pt x="2984428" y="604520"/>
                    <a:pt x="2928547" y="660400"/>
                    <a:pt x="2859967" y="660400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8674659" y="6466207"/>
            <a:ext cx="6177634" cy="97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73"/>
              </a:lnSpc>
              <a:spcBef>
                <a:spcPct val="0"/>
              </a:spcBef>
            </a:pPr>
            <a:r>
              <a:rPr lang="en-US" sz="6885">
                <a:solidFill>
                  <a:srgbClr val="272727"/>
                </a:solidFill>
                <a:latin typeface="Glacial Indifference"/>
              </a:rPr>
              <a:t>Contact us 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8301" y="290141"/>
            <a:ext cx="16675035" cy="8686773"/>
            <a:chOff x="0" y="0"/>
            <a:chExt cx="4394913" cy="22895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4914" cy="2289507"/>
            </a:xfrm>
            <a:custGeom>
              <a:avLst/>
              <a:gdLst/>
              <a:ahLst/>
              <a:cxnLst/>
              <a:rect l="l" t="t" r="r" b="b"/>
              <a:pathLst>
                <a:path w="4394914" h="2289507">
                  <a:moveTo>
                    <a:pt x="4270453" y="2289507"/>
                  </a:moveTo>
                  <a:lnTo>
                    <a:pt x="124460" y="2289507"/>
                  </a:lnTo>
                  <a:cubicBezTo>
                    <a:pt x="55880" y="2289507"/>
                    <a:pt x="0" y="2233627"/>
                    <a:pt x="0" y="21650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70453" y="0"/>
                  </a:lnTo>
                  <a:cubicBezTo>
                    <a:pt x="4339033" y="0"/>
                    <a:pt x="4394914" y="55880"/>
                    <a:pt x="4394914" y="124460"/>
                  </a:cubicBezTo>
                  <a:lnTo>
                    <a:pt x="4394914" y="2165047"/>
                  </a:lnTo>
                  <a:cubicBezTo>
                    <a:pt x="4394914" y="2233627"/>
                    <a:pt x="4339033" y="2289507"/>
                    <a:pt x="4270453" y="22895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28301" y="2079656"/>
            <a:ext cx="8103364" cy="6280045"/>
            <a:chOff x="0" y="0"/>
            <a:chExt cx="4133139" cy="3203151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069639" cy="3139651"/>
            </a:xfrm>
            <a:custGeom>
              <a:avLst/>
              <a:gdLst/>
              <a:ahLst/>
              <a:cxnLst/>
              <a:rect l="l" t="t" r="r" b="b"/>
              <a:pathLst>
                <a:path w="4069639" h="3139651">
                  <a:moveTo>
                    <a:pt x="3976929" y="3139651"/>
                  </a:moveTo>
                  <a:lnTo>
                    <a:pt x="92710" y="3139651"/>
                  </a:lnTo>
                  <a:cubicBezTo>
                    <a:pt x="41910" y="3139651"/>
                    <a:pt x="0" y="3097741"/>
                    <a:pt x="0" y="30469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75659" y="0"/>
                  </a:lnTo>
                  <a:cubicBezTo>
                    <a:pt x="4026459" y="0"/>
                    <a:pt x="4068369" y="41910"/>
                    <a:pt x="4068369" y="92710"/>
                  </a:cubicBezTo>
                  <a:lnTo>
                    <a:pt x="4068369" y="3045671"/>
                  </a:lnTo>
                  <a:cubicBezTo>
                    <a:pt x="4069639" y="3097741"/>
                    <a:pt x="4027729" y="3139651"/>
                    <a:pt x="3976929" y="3139651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33139" cy="3203151"/>
            </a:xfrm>
            <a:custGeom>
              <a:avLst/>
              <a:gdLst/>
              <a:ahLst/>
              <a:cxnLst/>
              <a:rect l="l" t="t" r="r" b="b"/>
              <a:pathLst>
                <a:path w="4133139" h="3203151">
                  <a:moveTo>
                    <a:pt x="4008679" y="59690"/>
                  </a:moveTo>
                  <a:cubicBezTo>
                    <a:pt x="4044239" y="59690"/>
                    <a:pt x="4073449" y="88900"/>
                    <a:pt x="4073449" y="124460"/>
                  </a:cubicBezTo>
                  <a:lnTo>
                    <a:pt x="4073449" y="3078691"/>
                  </a:lnTo>
                  <a:cubicBezTo>
                    <a:pt x="4073449" y="3114251"/>
                    <a:pt x="4044239" y="3143461"/>
                    <a:pt x="4008679" y="3143461"/>
                  </a:cubicBezTo>
                  <a:lnTo>
                    <a:pt x="124460" y="3143461"/>
                  </a:lnTo>
                  <a:cubicBezTo>
                    <a:pt x="88900" y="3143461"/>
                    <a:pt x="59690" y="3114251"/>
                    <a:pt x="59690" y="30786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08679" y="59690"/>
                  </a:lnTo>
                  <a:moveTo>
                    <a:pt x="400867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078691"/>
                  </a:lnTo>
                  <a:cubicBezTo>
                    <a:pt x="0" y="3147271"/>
                    <a:pt x="55880" y="3203151"/>
                    <a:pt x="124460" y="3203151"/>
                  </a:cubicBezTo>
                  <a:lnTo>
                    <a:pt x="4008679" y="3203151"/>
                  </a:lnTo>
                  <a:cubicBezTo>
                    <a:pt x="4077259" y="3203151"/>
                    <a:pt x="4133139" y="3147271"/>
                    <a:pt x="4133139" y="3078691"/>
                  </a:cubicBezTo>
                  <a:lnTo>
                    <a:pt x="4133139" y="124460"/>
                  </a:lnTo>
                  <a:cubicBezTo>
                    <a:pt x="4133139" y="55880"/>
                    <a:pt x="4077259" y="0"/>
                    <a:pt x="4008679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3370035"/>
            <a:ext cx="7653069" cy="448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22"/>
              </a:lnSpc>
              <a:spcBef>
                <a:spcPct val="0"/>
              </a:spcBef>
            </a:pPr>
            <a:r>
              <a:rPr lang="en-US" sz="4747" u="none">
                <a:solidFill>
                  <a:srgbClr val="2B2C22"/>
                </a:solidFill>
                <a:latin typeface="Glacial Indifference"/>
              </a:rPr>
              <a:t> </a:t>
            </a:r>
          </a:p>
          <a:p>
            <a:pPr algn="l">
              <a:lnSpc>
                <a:spcPts val="5222"/>
              </a:lnSpc>
              <a:spcBef>
                <a:spcPct val="0"/>
              </a:spcBef>
            </a:pPr>
            <a:r>
              <a:rPr lang="en-US" sz="4747" u="none">
                <a:solidFill>
                  <a:srgbClr val="2B2C22"/>
                </a:solidFill>
                <a:latin typeface="Glacial Indifference"/>
              </a:rPr>
              <a:t>La usamos cuando la persona que realiza la acción (agente) no es importante, es desconocida, o simplemente no queremos nombrarla.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330046" y="343064"/>
            <a:ext cx="5671544" cy="1294769"/>
            <a:chOff x="0" y="0"/>
            <a:chExt cx="2892784" cy="66040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2829284" cy="596900"/>
            </a:xfrm>
            <a:custGeom>
              <a:avLst/>
              <a:gdLst/>
              <a:ahLst/>
              <a:cxnLst/>
              <a:rect l="l" t="t" r="r" b="b"/>
              <a:pathLst>
                <a:path w="2829284" h="596900">
                  <a:moveTo>
                    <a:pt x="2736574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735304" y="0"/>
                  </a:lnTo>
                  <a:cubicBezTo>
                    <a:pt x="2786104" y="0"/>
                    <a:pt x="2828014" y="41910"/>
                    <a:pt x="2828014" y="92710"/>
                  </a:cubicBezTo>
                  <a:lnTo>
                    <a:pt x="2828014" y="502920"/>
                  </a:lnTo>
                  <a:cubicBezTo>
                    <a:pt x="2829284" y="554990"/>
                    <a:pt x="2787374" y="596900"/>
                    <a:pt x="2736574" y="59690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892784" cy="660400"/>
            </a:xfrm>
            <a:custGeom>
              <a:avLst/>
              <a:gdLst/>
              <a:ahLst/>
              <a:cxnLst/>
              <a:rect l="l" t="t" r="r" b="b"/>
              <a:pathLst>
                <a:path w="2892784" h="660400">
                  <a:moveTo>
                    <a:pt x="2768324" y="59690"/>
                  </a:moveTo>
                  <a:cubicBezTo>
                    <a:pt x="2803884" y="59690"/>
                    <a:pt x="2833094" y="88900"/>
                    <a:pt x="2833094" y="124460"/>
                  </a:cubicBezTo>
                  <a:lnTo>
                    <a:pt x="2833094" y="535940"/>
                  </a:lnTo>
                  <a:cubicBezTo>
                    <a:pt x="2833094" y="571500"/>
                    <a:pt x="2803884" y="600710"/>
                    <a:pt x="2768324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768324" y="59690"/>
                  </a:lnTo>
                  <a:moveTo>
                    <a:pt x="276832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2768324" y="660400"/>
                  </a:lnTo>
                  <a:cubicBezTo>
                    <a:pt x="2836904" y="660400"/>
                    <a:pt x="2892784" y="604520"/>
                    <a:pt x="2892784" y="535940"/>
                  </a:cubicBezTo>
                  <a:lnTo>
                    <a:pt x="2892784" y="124460"/>
                  </a:lnTo>
                  <a:cubicBezTo>
                    <a:pt x="2892784" y="55880"/>
                    <a:pt x="2836904" y="0"/>
                    <a:pt x="2768324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152923"/>
            <a:ext cx="1198062" cy="11980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330046" y="441694"/>
            <a:ext cx="5899622" cy="983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3"/>
              </a:lnSpc>
            </a:pPr>
            <a:r>
              <a:rPr lang="en-US" sz="5759">
                <a:solidFill>
                  <a:srgbClr val="000000"/>
                </a:solidFill>
                <a:latin typeface="Glacial Indifference"/>
              </a:rPr>
              <a:t>LA VOZ PASIVA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62998" y="9163050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88720" y="2156775"/>
            <a:ext cx="2832819" cy="933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1"/>
              </a:lnSpc>
            </a:pPr>
            <a:r>
              <a:rPr lang="en-US" sz="5494">
                <a:solidFill>
                  <a:srgbClr val="000000"/>
                </a:solidFill>
                <a:latin typeface="Glacial Indifference"/>
              </a:rPr>
              <a:t>USO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514118" y="2079656"/>
            <a:ext cx="8103364" cy="6280045"/>
            <a:chOff x="0" y="0"/>
            <a:chExt cx="4133139" cy="3203151"/>
          </a:xfrm>
        </p:grpSpPr>
        <p:sp>
          <p:nvSpPr>
            <p:cNvPr id="16" name="Freeform 16"/>
            <p:cNvSpPr/>
            <p:nvPr/>
          </p:nvSpPr>
          <p:spPr>
            <a:xfrm>
              <a:off x="31750" y="31750"/>
              <a:ext cx="4069639" cy="3139651"/>
            </a:xfrm>
            <a:custGeom>
              <a:avLst/>
              <a:gdLst/>
              <a:ahLst/>
              <a:cxnLst/>
              <a:rect l="l" t="t" r="r" b="b"/>
              <a:pathLst>
                <a:path w="4069639" h="3139651">
                  <a:moveTo>
                    <a:pt x="3976929" y="3139651"/>
                  </a:moveTo>
                  <a:lnTo>
                    <a:pt x="92710" y="3139651"/>
                  </a:lnTo>
                  <a:cubicBezTo>
                    <a:pt x="41910" y="3139651"/>
                    <a:pt x="0" y="3097741"/>
                    <a:pt x="0" y="30469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75659" y="0"/>
                  </a:lnTo>
                  <a:cubicBezTo>
                    <a:pt x="4026459" y="0"/>
                    <a:pt x="4068369" y="41910"/>
                    <a:pt x="4068369" y="92710"/>
                  </a:cubicBezTo>
                  <a:lnTo>
                    <a:pt x="4068369" y="3045671"/>
                  </a:lnTo>
                  <a:cubicBezTo>
                    <a:pt x="4069639" y="3097741"/>
                    <a:pt x="4027729" y="3139651"/>
                    <a:pt x="3976929" y="3139651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4133139" cy="3203151"/>
            </a:xfrm>
            <a:custGeom>
              <a:avLst/>
              <a:gdLst/>
              <a:ahLst/>
              <a:cxnLst/>
              <a:rect l="l" t="t" r="r" b="b"/>
              <a:pathLst>
                <a:path w="4133139" h="3203151">
                  <a:moveTo>
                    <a:pt x="4008679" y="59690"/>
                  </a:moveTo>
                  <a:cubicBezTo>
                    <a:pt x="4044239" y="59690"/>
                    <a:pt x="4073449" y="88900"/>
                    <a:pt x="4073449" y="124460"/>
                  </a:cubicBezTo>
                  <a:lnTo>
                    <a:pt x="4073449" y="3078691"/>
                  </a:lnTo>
                  <a:cubicBezTo>
                    <a:pt x="4073449" y="3114251"/>
                    <a:pt x="4044239" y="3143461"/>
                    <a:pt x="4008679" y="3143461"/>
                  </a:cubicBezTo>
                  <a:lnTo>
                    <a:pt x="124460" y="3143461"/>
                  </a:lnTo>
                  <a:cubicBezTo>
                    <a:pt x="88900" y="3143461"/>
                    <a:pt x="59690" y="3114251"/>
                    <a:pt x="59690" y="30786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08679" y="59690"/>
                  </a:lnTo>
                  <a:moveTo>
                    <a:pt x="400867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078691"/>
                  </a:lnTo>
                  <a:cubicBezTo>
                    <a:pt x="0" y="3147271"/>
                    <a:pt x="55880" y="3203151"/>
                    <a:pt x="124460" y="3203151"/>
                  </a:cubicBezTo>
                  <a:lnTo>
                    <a:pt x="4008679" y="3203151"/>
                  </a:lnTo>
                  <a:cubicBezTo>
                    <a:pt x="4077259" y="3203151"/>
                    <a:pt x="4133139" y="3147271"/>
                    <a:pt x="4133139" y="3078691"/>
                  </a:cubicBezTo>
                  <a:lnTo>
                    <a:pt x="4133139" y="124460"/>
                  </a:lnTo>
                  <a:cubicBezTo>
                    <a:pt x="4133139" y="55880"/>
                    <a:pt x="4077259" y="0"/>
                    <a:pt x="4008679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25289" y="2079656"/>
            <a:ext cx="1192602" cy="119260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738020" y="3905330"/>
            <a:ext cx="6832744" cy="1997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2"/>
              </a:lnSpc>
              <a:spcBef>
                <a:spcPct val="0"/>
              </a:spcBef>
            </a:pPr>
            <a:r>
              <a:rPr lang="en-US" sz="4747">
                <a:solidFill>
                  <a:srgbClr val="2B2C22"/>
                </a:solidFill>
                <a:latin typeface="Glacial Indifference"/>
              </a:rPr>
              <a:t>1.</a:t>
            </a:r>
            <a:r>
              <a:rPr lang="en-US" sz="4747" u="none">
                <a:solidFill>
                  <a:srgbClr val="2B2C22"/>
                </a:solidFill>
                <a:latin typeface="Glacial Indifference"/>
              </a:rPr>
              <a:t>Pasiva morfológica: con el verbo ser + participio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608316" y="2156775"/>
            <a:ext cx="3092151" cy="940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1"/>
              </a:lnSpc>
              <a:spcBef>
                <a:spcPct val="0"/>
              </a:spcBef>
            </a:pPr>
            <a:r>
              <a:rPr lang="en-US" sz="5494" u="none">
                <a:solidFill>
                  <a:srgbClr val="000000"/>
                </a:solidFill>
                <a:latin typeface="Glacial Indifference"/>
              </a:rPr>
              <a:t>FORMAS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69324" y="6142830"/>
            <a:ext cx="7534011" cy="1339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22"/>
              </a:lnSpc>
              <a:spcBef>
                <a:spcPct val="0"/>
              </a:spcBef>
            </a:pPr>
            <a:r>
              <a:rPr lang="en-US" sz="4747">
                <a:solidFill>
                  <a:srgbClr val="2B2C22"/>
                </a:solidFill>
                <a:latin typeface="Glacial Indifference"/>
              </a:rPr>
              <a:t>2.</a:t>
            </a:r>
            <a:r>
              <a:rPr lang="en-US" sz="4747" u="none">
                <a:solidFill>
                  <a:srgbClr val="2B2C22"/>
                </a:solidFill>
                <a:latin typeface="Glacial Indifference"/>
              </a:rPr>
              <a:t>Pasiva refleja: con el pronombre "se"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9003" y="1721518"/>
            <a:ext cx="17409995" cy="7178644"/>
            <a:chOff x="0" y="0"/>
            <a:chExt cx="8880007" cy="366148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8816507" cy="3597983"/>
            </a:xfrm>
            <a:custGeom>
              <a:avLst/>
              <a:gdLst/>
              <a:ahLst/>
              <a:cxnLst/>
              <a:rect l="l" t="t" r="r" b="b"/>
              <a:pathLst>
                <a:path w="8816507" h="3597983">
                  <a:moveTo>
                    <a:pt x="8723797" y="3597983"/>
                  </a:moveTo>
                  <a:lnTo>
                    <a:pt x="92710" y="3597983"/>
                  </a:lnTo>
                  <a:cubicBezTo>
                    <a:pt x="41910" y="3597983"/>
                    <a:pt x="0" y="3556073"/>
                    <a:pt x="0" y="350527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722527" y="0"/>
                  </a:lnTo>
                  <a:cubicBezTo>
                    <a:pt x="8773327" y="0"/>
                    <a:pt x="8815237" y="41910"/>
                    <a:pt x="8815237" y="92710"/>
                  </a:cubicBezTo>
                  <a:lnTo>
                    <a:pt x="8815237" y="3504004"/>
                  </a:lnTo>
                  <a:cubicBezTo>
                    <a:pt x="8816507" y="3556073"/>
                    <a:pt x="8774597" y="3597983"/>
                    <a:pt x="8723797" y="359798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80007" cy="3661483"/>
            </a:xfrm>
            <a:custGeom>
              <a:avLst/>
              <a:gdLst/>
              <a:ahLst/>
              <a:cxnLst/>
              <a:rect l="l" t="t" r="r" b="b"/>
              <a:pathLst>
                <a:path w="8880007" h="3661483">
                  <a:moveTo>
                    <a:pt x="8755547" y="59690"/>
                  </a:moveTo>
                  <a:cubicBezTo>
                    <a:pt x="8791107" y="59690"/>
                    <a:pt x="8820317" y="88900"/>
                    <a:pt x="8820317" y="124460"/>
                  </a:cubicBezTo>
                  <a:lnTo>
                    <a:pt x="8820317" y="3537023"/>
                  </a:lnTo>
                  <a:cubicBezTo>
                    <a:pt x="8820317" y="3572583"/>
                    <a:pt x="8791107" y="3601793"/>
                    <a:pt x="8755547" y="3601793"/>
                  </a:cubicBezTo>
                  <a:lnTo>
                    <a:pt x="124460" y="3601793"/>
                  </a:lnTo>
                  <a:cubicBezTo>
                    <a:pt x="88900" y="3601793"/>
                    <a:pt x="59690" y="3572583"/>
                    <a:pt x="59690" y="353702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755547" y="59690"/>
                  </a:lnTo>
                  <a:moveTo>
                    <a:pt x="87555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37023"/>
                  </a:lnTo>
                  <a:cubicBezTo>
                    <a:pt x="0" y="3605604"/>
                    <a:pt x="55880" y="3661483"/>
                    <a:pt x="124460" y="3661483"/>
                  </a:cubicBezTo>
                  <a:lnTo>
                    <a:pt x="8755547" y="3661483"/>
                  </a:lnTo>
                  <a:cubicBezTo>
                    <a:pt x="8824127" y="3661483"/>
                    <a:pt x="8880007" y="3605604"/>
                    <a:pt x="8880007" y="3537023"/>
                  </a:cubicBezTo>
                  <a:lnTo>
                    <a:pt x="8880007" y="124460"/>
                  </a:lnTo>
                  <a:cubicBezTo>
                    <a:pt x="8880007" y="55880"/>
                    <a:pt x="8824127" y="0"/>
                    <a:pt x="8755547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990830" y="378952"/>
            <a:ext cx="8306341" cy="1108815"/>
            <a:chOff x="0" y="0"/>
            <a:chExt cx="5120779" cy="683574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5057279" cy="620074"/>
            </a:xfrm>
            <a:custGeom>
              <a:avLst/>
              <a:gdLst/>
              <a:ahLst/>
              <a:cxnLst/>
              <a:rect l="l" t="t" r="r" b="b"/>
              <a:pathLst>
                <a:path w="5057279" h="620074">
                  <a:moveTo>
                    <a:pt x="4964569" y="620073"/>
                  </a:moveTo>
                  <a:lnTo>
                    <a:pt x="92710" y="620073"/>
                  </a:lnTo>
                  <a:cubicBezTo>
                    <a:pt x="41910" y="620073"/>
                    <a:pt x="0" y="578163"/>
                    <a:pt x="0" y="52736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963299" y="0"/>
                  </a:lnTo>
                  <a:cubicBezTo>
                    <a:pt x="5014099" y="0"/>
                    <a:pt x="5056009" y="41910"/>
                    <a:pt x="5056009" y="92710"/>
                  </a:cubicBezTo>
                  <a:lnTo>
                    <a:pt x="5056009" y="526094"/>
                  </a:lnTo>
                  <a:cubicBezTo>
                    <a:pt x="5057279" y="578164"/>
                    <a:pt x="5015369" y="620074"/>
                    <a:pt x="4964569" y="620074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5120779" cy="683574"/>
            </a:xfrm>
            <a:custGeom>
              <a:avLst/>
              <a:gdLst/>
              <a:ahLst/>
              <a:cxnLst/>
              <a:rect l="l" t="t" r="r" b="b"/>
              <a:pathLst>
                <a:path w="5120779" h="683574">
                  <a:moveTo>
                    <a:pt x="4996319" y="59690"/>
                  </a:moveTo>
                  <a:cubicBezTo>
                    <a:pt x="5031879" y="59690"/>
                    <a:pt x="5061089" y="88900"/>
                    <a:pt x="5061089" y="124460"/>
                  </a:cubicBezTo>
                  <a:lnTo>
                    <a:pt x="5061089" y="559114"/>
                  </a:lnTo>
                  <a:cubicBezTo>
                    <a:pt x="5061089" y="594674"/>
                    <a:pt x="5031879" y="623884"/>
                    <a:pt x="4996319" y="623884"/>
                  </a:cubicBezTo>
                  <a:lnTo>
                    <a:pt x="124460" y="623884"/>
                  </a:lnTo>
                  <a:cubicBezTo>
                    <a:pt x="88900" y="623884"/>
                    <a:pt x="59690" y="594674"/>
                    <a:pt x="59690" y="55911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996319" y="59690"/>
                  </a:lnTo>
                  <a:moveTo>
                    <a:pt x="499631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59114"/>
                  </a:lnTo>
                  <a:cubicBezTo>
                    <a:pt x="0" y="627694"/>
                    <a:pt x="55880" y="683574"/>
                    <a:pt x="124460" y="683574"/>
                  </a:cubicBezTo>
                  <a:lnTo>
                    <a:pt x="4996319" y="683574"/>
                  </a:lnTo>
                  <a:cubicBezTo>
                    <a:pt x="5064899" y="683574"/>
                    <a:pt x="5120779" y="627694"/>
                    <a:pt x="5120779" y="559114"/>
                  </a:cubicBezTo>
                  <a:lnTo>
                    <a:pt x="5120779" y="124460"/>
                  </a:lnTo>
                  <a:cubicBezTo>
                    <a:pt x="5120779" y="55880"/>
                    <a:pt x="5064899" y="0"/>
                    <a:pt x="4996319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3590782" y="3671839"/>
            <a:ext cx="1289305" cy="72201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66475" y="4990802"/>
            <a:ext cx="10901404" cy="67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22"/>
              </a:lnSpc>
            </a:pPr>
            <a:r>
              <a:rPr lang="en-US" sz="4747">
                <a:solidFill>
                  <a:srgbClr val="2B2C22"/>
                </a:solidFill>
                <a:latin typeface="Glacial Indifference"/>
              </a:rPr>
              <a:t>  El coche </a:t>
            </a:r>
            <a:r>
              <a:rPr lang="en-US" sz="4747">
                <a:solidFill>
                  <a:srgbClr val="61A6AB"/>
                </a:solidFill>
                <a:latin typeface="Glacial Indifference"/>
              </a:rPr>
              <a:t>fue arreglado</a:t>
            </a:r>
            <a:r>
              <a:rPr lang="en-US" sz="4747">
                <a:solidFill>
                  <a:srgbClr val="2B2C22"/>
                </a:solidFill>
                <a:latin typeface="Glacial Indifference"/>
              </a:rPr>
              <a:t> por mi hermano.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01821" y="531886"/>
            <a:ext cx="7684359" cy="71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186">
                <a:solidFill>
                  <a:srgbClr val="000000"/>
                </a:solidFill>
                <a:latin typeface="Glacial Indifference"/>
              </a:rPr>
              <a:t>LA VOZ PASIVA MORFOLÓGICA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39601" y="2098332"/>
            <a:ext cx="8527464" cy="67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22"/>
              </a:lnSpc>
            </a:pPr>
            <a:r>
              <a:rPr lang="en-US" sz="4747">
                <a:solidFill>
                  <a:srgbClr val="2B2C22"/>
                </a:solidFill>
                <a:latin typeface="Glacial Indifference"/>
              </a:rPr>
              <a:t>  Mi hermano arregló su coche.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62998" y="9163050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03906" y="2098332"/>
            <a:ext cx="3463056" cy="67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22"/>
              </a:lnSpc>
            </a:pPr>
            <a:r>
              <a:rPr lang="en-US" sz="4747">
                <a:solidFill>
                  <a:srgbClr val="2B2C22"/>
                </a:solidFill>
                <a:latin typeface="Glacial Indifference"/>
              </a:rPr>
              <a:t>VOZ ACTIVA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03906" y="4990802"/>
            <a:ext cx="3463056" cy="67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22"/>
              </a:lnSpc>
            </a:pPr>
            <a:r>
              <a:rPr lang="en-US" sz="4747">
                <a:solidFill>
                  <a:srgbClr val="2B2C22"/>
                </a:solidFill>
                <a:latin typeface="Glacial Indifference"/>
              </a:rPr>
              <a:t>VOZ PASIVA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33737" y="2814424"/>
            <a:ext cx="2441503" cy="573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7"/>
              </a:lnSpc>
            </a:pPr>
            <a:r>
              <a:rPr lang="en-US" sz="3398">
                <a:solidFill>
                  <a:srgbClr val="000000"/>
                </a:solidFill>
                <a:latin typeface="Glacial Indifference"/>
              </a:rPr>
              <a:t>sujeto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50262" y="2814424"/>
            <a:ext cx="2441503" cy="573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7"/>
              </a:lnSpc>
            </a:pPr>
            <a:r>
              <a:rPr lang="en-US" sz="3398">
                <a:solidFill>
                  <a:srgbClr val="000000"/>
                </a:solidFill>
                <a:latin typeface="Glacial Indifference"/>
              </a:rPr>
              <a:t>verbo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60174" y="2814424"/>
            <a:ext cx="2441503" cy="573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7"/>
              </a:lnSpc>
            </a:pPr>
            <a:r>
              <a:rPr lang="en-US" sz="3398">
                <a:solidFill>
                  <a:srgbClr val="000000"/>
                </a:solidFill>
                <a:latin typeface="Glacial Indifference"/>
              </a:rPr>
              <a:t>CD</a:t>
            </a:r>
          </a:p>
        </p:txBody>
      </p:sp>
      <p:grpSp>
        <p:nvGrpSpPr>
          <p:cNvPr id="18" name="Group 18"/>
          <p:cNvGrpSpPr/>
          <p:nvPr/>
        </p:nvGrpSpPr>
        <p:grpSpPr>
          <a:xfrm rot="9778063">
            <a:off x="3355294" y="3795715"/>
            <a:ext cx="4121104" cy="622593"/>
            <a:chOff x="0" y="0"/>
            <a:chExt cx="3841750" cy="580390"/>
          </a:xfrm>
        </p:grpSpPr>
        <p:sp>
          <p:nvSpPr>
            <p:cNvPr id="19" name="Freeform 19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grpSp>
        <p:nvGrpSpPr>
          <p:cNvPr id="21" name="Group 21"/>
          <p:cNvGrpSpPr/>
          <p:nvPr/>
        </p:nvGrpSpPr>
        <p:grpSpPr>
          <a:xfrm rot="1023496">
            <a:off x="3677134" y="3697322"/>
            <a:ext cx="4452398" cy="672643"/>
            <a:chOff x="0" y="0"/>
            <a:chExt cx="3841750" cy="580390"/>
          </a:xfrm>
        </p:grpSpPr>
        <p:sp>
          <p:nvSpPr>
            <p:cNvPr id="22" name="Freeform 22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755949" y="6037619"/>
            <a:ext cx="2598539" cy="2441128"/>
            <a:chOff x="0" y="0"/>
            <a:chExt cx="1325391" cy="1245103"/>
          </a:xfrm>
        </p:grpSpPr>
        <p:sp>
          <p:nvSpPr>
            <p:cNvPr id="25" name="Freeform 25"/>
            <p:cNvSpPr/>
            <p:nvPr/>
          </p:nvSpPr>
          <p:spPr>
            <a:xfrm>
              <a:off x="31750" y="31750"/>
              <a:ext cx="1261891" cy="1181603"/>
            </a:xfrm>
            <a:custGeom>
              <a:avLst/>
              <a:gdLst/>
              <a:ahLst/>
              <a:cxnLst/>
              <a:rect l="l" t="t" r="r" b="b"/>
              <a:pathLst>
                <a:path w="1261891" h="1181603">
                  <a:moveTo>
                    <a:pt x="1169181" y="1181603"/>
                  </a:moveTo>
                  <a:lnTo>
                    <a:pt x="92710" y="1181603"/>
                  </a:lnTo>
                  <a:cubicBezTo>
                    <a:pt x="41910" y="1181603"/>
                    <a:pt x="0" y="1139693"/>
                    <a:pt x="0" y="10888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67911" y="0"/>
                  </a:lnTo>
                  <a:cubicBezTo>
                    <a:pt x="1218711" y="0"/>
                    <a:pt x="1260621" y="41910"/>
                    <a:pt x="1260621" y="92710"/>
                  </a:cubicBezTo>
                  <a:lnTo>
                    <a:pt x="1260621" y="1087623"/>
                  </a:lnTo>
                  <a:cubicBezTo>
                    <a:pt x="1261891" y="1139693"/>
                    <a:pt x="1219981" y="1181603"/>
                    <a:pt x="1169181" y="1181603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1325391" cy="1245103"/>
            </a:xfrm>
            <a:custGeom>
              <a:avLst/>
              <a:gdLst/>
              <a:ahLst/>
              <a:cxnLst/>
              <a:rect l="l" t="t" r="r" b="b"/>
              <a:pathLst>
                <a:path w="1325391" h="1245103">
                  <a:moveTo>
                    <a:pt x="1200931" y="59690"/>
                  </a:moveTo>
                  <a:cubicBezTo>
                    <a:pt x="1236491" y="59690"/>
                    <a:pt x="1265701" y="88900"/>
                    <a:pt x="1265701" y="124460"/>
                  </a:cubicBezTo>
                  <a:lnTo>
                    <a:pt x="1265701" y="1120643"/>
                  </a:lnTo>
                  <a:cubicBezTo>
                    <a:pt x="1265701" y="1156203"/>
                    <a:pt x="1236491" y="1185413"/>
                    <a:pt x="1200931" y="1185413"/>
                  </a:cubicBezTo>
                  <a:lnTo>
                    <a:pt x="124460" y="1185413"/>
                  </a:lnTo>
                  <a:cubicBezTo>
                    <a:pt x="88900" y="1185413"/>
                    <a:pt x="59690" y="1156203"/>
                    <a:pt x="59690" y="11206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00931" y="59690"/>
                  </a:lnTo>
                  <a:moveTo>
                    <a:pt x="120093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20643"/>
                  </a:lnTo>
                  <a:cubicBezTo>
                    <a:pt x="0" y="1189223"/>
                    <a:pt x="55880" y="1245103"/>
                    <a:pt x="124460" y="1245103"/>
                  </a:cubicBezTo>
                  <a:lnTo>
                    <a:pt x="1200931" y="1245103"/>
                  </a:lnTo>
                  <a:cubicBezTo>
                    <a:pt x="1269511" y="1245103"/>
                    <a:pt x="1325391" y="1189223"/>
                    <a:pt x="1325391" y="1120643"/>
                  </a:cubicBezTo>
                  <a:lnTo>
                    <a:pt x="1325391" y="124460"/>
                  </a:lnTo>
                  <a:cubicBezTo>
                    <a:pt x="1325391" y="55880"/>
                    <a:pt x="1269511" y="0"/>
                    <a:pt x="1200931" y="0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883051" y="6199965"/>
            <a:ext cx="2501372" cy="198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839" u="none">
                <a:solidFill>
                  <a:srgbClr val="000000"/>
                </a:solidFill>
                <a:latin typeface="Glacial Indifference"/>
              </a:rPr>
              <a:t>sujeto paciente:</a:t>
            </a:r>
          </a:p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839" u="none">
                <a:solidFill>
                  <a:srgbClr val="000000"/>
                </a:solidFill>
                <a:latin typeface="Glacial Indifference"/>
              </a:rPr>
              <a:t>en concordancia con el verbo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7477204" y="6037619"/>
            <a:ext cx="2957215" cy="2441128"/>
            <a:chOff x="0" y="0"/>
            <a:chExt cx="1508334" cy="1245103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444834" cy="1181603"/>
            </a:xfrm>
            <a:custGeom>
              <a:avLst/>
              <a:gdLst/>
              <a:ahLst/>
              <a:cxnLst/>
              <a:rect l="l" t="t" r="r" b="b"/>
              <a:pathLst>
                <a:path w="1444834" h="1181603">
                  <a:moveTo>
                    <a:pt x="1352124" y="1181603"/>
                  </a:moveTo>
                  <a:lnTo>
                    <a:pt x="92710" y="1181603"/>
                  </a:lnTo>
                  <a:cubicBezTo>
                    <a:pt x="41910" y="1181603"/>
                    <a:pt x="0" y="1139693"/>
                    <a:pt x="0" y="10888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50854" y="0"/>
                  </a:lnTo>
                  <a:cubicBezTo>
                    <a:pt x="1401654" y="0"/>
                    <a:pt x="1443564" y="41910"/>
                    <a:pt x="1443564" y="92710"/>
                  </a:cubicBezTo>
                  <a:lnTo>
                    <a:pt x="1443564" y="1087623"/>
                  </a:lnTo>
                  <a:cubicBezTo>
                    <a:pt x="1444834" y="1139693"/>
                    <a:pt x="1402924" y="1181603"/>
                    <a:pt x="1352124" y="1181603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1508334" cy="1245103"/>
            </a:xfrm>
            <a:custGeom>
              <a:avLst/>
              <a:gdLst/>
              <a:ahLst/>
              <a:cxnLst/>
              <a:rect l="l" t="t" r="r" b="b"/>
              <a:pathLst>
                <a:path w="1508334" h="1245103">
                  <a:moveTo>
                    <a:pt x="1383874" y="59690"/>
                  </a:moveTo>
                  <a:cubicBezTo>
                    <a:pt x="1419434" y="59690"/>
                    <a:pt x="1448644" y="88900"/>
                    <a:pt x="1448644" y="124460"/>
                  </a:cubicBezTo>
                  <a:lnTo>
                    <a:pt x="1448644" y="1120643"/>
                  </a:lnTo>
                  <a:cubicBezTo>
                    <a:pt x="1448644" y="1156203"/>
                    <a:pt x="1419434" y="1185413"/>
                    <a:pt x="1383874" y="1185413"/>
                  </a:cubicBezTo>
                  <a:lnTo>
                    <a:pt x="124460" y="1185413"/>
                  </a:lnTo>
                  <a:cubicBezTo>
                    <a:pt x="88900" y="1185413"/>
                    <a:pt x="59690" y="1156203"/>
                    <a:pt x="59690" y="11206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83874" y="59690"/>
                  </a:lnTo>
                  <a:moveTo>
                    <a:pt x="138387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20643"/>
                  </a:lnTo>
                  <a:cubicBezTo>
                    <a:pt x="0" y="1189223"/>
                    <a:pt x="55880" y="1245103"/>
                    <a:pt x="124460" y="1245103"/>
                  </a:cubicBezTo>
                  <a:lnTo>
                    <a:pt x="1383874" y="1245103"/>
                  </a:lnTo>
                  <a:cubicBezTo>
                    <a:pt x="1452454" y="1245103"/>
                    <a:pt x="1508334" y="1189223"/>
                    <a:pt x="1508334" y="1120643"/>
                  </a:cubicBezTo>
                  <a:lnTo>
                    <a:pt x="1508334" y="124460"/>
                  </a:lnTo>
                  <a:cubicBezTo>
                    <a:pt x="1508334" y="55880"/>
                    <a:pt x="1452454" y="0"/>
                    <a:pt x="1383874" y="0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7477204" y="5950536"/>
            <a:ext cx="2957215" cy="2479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839" u="none">
                <a:solidFill>
                  <a:srgbClr val="000000"/>
                </a:solidFill>
                <a:latin typeface="Glacial Indifference"/>
              </a:rPr>
              <a:t>complemento agente: es el que inicia la acción pero no es el sujeto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3676413" y="6037619"/>
            <a:ext cx="2937216" cy="2441128"/>
            <a:chOff x="0" y="0"/>
            <a:chExt cx="1498134" cy="1245103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434634" cy="1181603"/>
            </a:xfrm>
            <a:custGeom>
              <a:avLst/>
              <a:gdLst/>
              <a:ahLst/>
              <a:cxnLst/>
              <a:rect l="l" t="t" r="r" b="b"/>
              <a:pathLst>
                <a:path w="1434634" h="1181603">
                  <a:moveTo>
                    <a:pt x="1341924" y="1181603"/>
                  </a:moveTo>
                  <a:lnTo>
                    <a:pt x="92710" y="1181603"/>
                  </a:lnTo>
                  <a:cubicBezTo>
                    <a:pt x="41910" y="1181603"/>
                    <a:pt x="0" y="1139693"/>
                    <a:pt x="0" y="10888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40654" y="0"/>
                  </a:lnTo>
                  <a:cubicBezTo>
                    <a:pt x="1391454" y="0"/>
                    <a:pt x="1433364" y="41910"/>
                    <a:pt x="1433364" y="92710"/>
                  </a:cubicBezTo>
                  <a:lnTo>
                    <a:pt x="1433364" y="1087623"/>
                  </a:lnTo>
                  <a:cubicBezTo>
                    <a:pt x="1434634" y="1139693"/>
                    <a:pt x="1392724" y="1181603"/>
                    <a:pt x="1341924" y="1181603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1498134" cy="1245103"/>
            </a:xfrm>
            <a:custGeom>
              <a:avLst/>
              <a:gdLst/>
              <a:ahLst/>
              <a:cxnLst/>
              <a:rect l="l" t="t" r="r" b="b"/>
              <a:pathLst>
                <a:path w="1498134" h="1245103">
                  <a:moveTo>
                    <a:pt x="1373674" y="59690"/>
                  </a:moveTo>
                  <a:cubicBezTo>
                    <a:pt x="1409234" y="59690"/>
                    <a:pt x="1438443" y="88900"/>
                    <a:pt x="1438443" y="124460"/>
                  </a:cubicBezTo>
                  <a:lnTo>
                    <a:pt x="1438443" y="1120643"/>
                  </a:lnTo>
                  <a:cubicBezTo>
                    <a:pt x="1438443" y="1156203"/>
                    <a:pt x="1409234" y="1185413"/>
                    <a:pt x="1373674" y="1185413"/>
                  </a:cubicBezTo>
                  <a:lnTo>
                    <a:pt x="124460" y="1185413"/>
                  </a:lnTo>
                  <a:cubicBezTo>
                    <a:pt x="88900" y="1185413"/>
                    <a:pt x="59690" y="1156203"/>
                    <a:pt x="59690" y="11206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3674" y="59690"/>
                  </a:lnTo>
                  <a:moveTo>
                    <a:pt x="137367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20643"/>
                  </a:lnTo>
                  <a:cubicBezTo>
                    <a:pt x="0" y="1189223"/>
                    <a:pt x="55880" y="1245103"/>
                    <a:pt x="124460" y="1245103"/>
                  </a:cubicBezTo>
                  <a:lnTo>
                    <a:pt x="1373674" y="1245103"/>
                  </a:lnTo>
                  <a:cubicBezTo>
                    <a:pt x="1442254" y="1245103"/>
                    <a:pt x="1498134" y="1189223"/>
                    <a:pt x="1498134" y="1120643"/>
                  </a:cubicBezTo>
                  <a:lnTo>
                    <a:pt x="1498134" y="124460"/>
                  </a:lnTo>
                  <a:cubicBezTo>
                    <a:pt x="1498134" y="55880"/>
                    <a:pt x="1442254" y="0"/>
                    <a:pt x="1373674" y="0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3676413" y="6199965"/>
            <a:ext cx="2937216" cy="1968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5"/>
              </a:lnSpc>
            </a:pPr>
            <a:r>
              <a:rPr lang="en-US" sz="2839">
                <a:solidFill>
                  <a:srgbClr val="000000"/>
                </a:solidFill>
                <a:latin typeface="Glacial Indifference"/>
              </a:rPr>
              <a:t>ser + participio: </a:t>
            </a:r>
          </a:p>
          <a:p>
            <a:pPr algn="ctr">
              <a:lnSpc>
                <a:spcPts val="3975"/>
              </a:lnSpc>
            </a:pPr>
            <a:r>
              <a:rPr lang="en-US" sz="2839">
                <a:solidFill>
                  <a:srgbClr val="000000"/>
                </a:solidFill>
                <a:latin typeface="Glacial Indifference"/>
              </a:rPr>
              <a:t>en concordancia con el sujeto</a:t>
            </a:r>
          </a:p>
          <a:p>
            <a:pPr algn="ctr">
              <a:lnSpc>
                <a:spcPts val="3975"/>
              </a:lnSpc>
            </a:pPr>
            <a:endParaRPr lang="en-US" sz="2839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36" name="Group 36"/>
          <p:cNvGrpSpPr/>
          <p:nvPr/>
        </p:nvGrpSpPr>
        <p:grpSpPr>
          <a:xfrm rot="-10800000">
            <a:off x="10824802" y="6830417"/>
            <a:ext cx="1950996" cy="294745"/>
            <a:chOff x="0" y="0"/>
            <a:chExt cx="3841750" cy="580390"/>
          </a:xfrm>
        </p:grpSpPr>
        <p:sp>
          <p:nvSpPr>
            <p:cNvPr id="37" name="Freeform 37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2986179" y="6037619"/>
            <a:ext cx="2598539" cy="2441128"/>
            <a:chOff x="0" y="0"/>
            <a:chExt cx="1325391" cy="1245103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261891" cy="1181603"/>
            </a:xfrm>
            <a:custGeom>
              <a:avLst/>
              <a:gdLst/>
              <a:ahLst/>
              <a:cxnLst/>
              <a:rect l="l" t="t" r="r" b="b"/>
              <a:pathLst>
                <a:path w="1261891" h="1181603">
                  <a:moveTo>
                    <a:pt x="1169181" y="1181603"/>
                  </a:moveTo>
                  <a:lnTo>
                    <a:pt x="92710" y="1181603"/>
                  </a:lnTo>
                  <a:cubicBezTo>
                    <a:pt x="41910" y="1181603"/>
                    <a:pt x="0" y="1139693"/>
                    <a:pt x="0" y="10888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67911" y="0"/>
                  </a:lnTo>
                  <a:cubicBezTo>
                    <a:pt x="1218711" y="0"/>
                    <a:pt x="1260621" y="41910"/>
                    <a:pt x="1260621" y="92710"/>
                  </a:cubicBezTo>
                  <a:lnTo>
                    <a:pt x="1260621" y="1087623"/>
                  </a:lnTo>
                  <a:cubicBezTo>
                    <a:pt x="1261891" y="1139693"/>
                    <a:pt x="1219981" y="1181603"/>
                    <a:pt x="1169181" y="1181603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0" y="0"/>
              <a:ext cx="1325391" cy="1245103"/>
            </a:xfrm>
            <a:custGeom>
              <a:avLst/>
              <a:gdLst/>
              <a:ahLst/>
              <a:cxnLst/>
              <a:rect l="l" t="t" r="r" b="b"/>
              <a:pathLst>
                <a:path w="1325391" h="1245103">
                  <a:moveTo>
                    <a:pt x="1200931" y="59690"/>
                  </a:moveTo>
                  <a:cubicBezTo>
                    <a:pt x="1236491" y="59690"/>
                    <a:pt x="1265701" y="88900"/>
                    <a:pt x="1265701" y="124460"/>
                  </a:cubicBezTo>
                  <a:lnTo>
                    <a:pt x="1265701" y="1120643"/>
                  </a:lnTo>
                  <a:cubicBezTo>
                    <a:pt x="1265701" y="1156203"/>
                    <a:pt x="1236491" y="1185413"/>
                    <a:pt x="1200931" y="1185413"/>
                  </a:cubicBezTo>
                  <a:lnTo>
                    <a:pt x="124460" y="1185413"/>
                  </a:lnTo>
                  <a:cubicBezTo>
                    <a:pt x="88900" y="1185413"/>
                    <a:pt x="59690" y="1156203"/>
                    <a:pt x="59690" y="11206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00931" y="59690"/>
                  </a:lnTo>
                  <a:moveTo>
                    <a:pt x="120093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20643"/>
                  </a:lnTo>
                  <a:cubicBezTo>
                    <a:pt x="0" y="1189223"/>
                    <a:pt x="55880" y="1245103"/>
                    <a:pt x="124460" y="1245103"/>
                  </a:cubicBezTo>
                  <a:lnTo>
                    <a:pt x="1200931" y="1245103"/>
                  </a:lnTo>
                  <a:cubicBezTo>
                    <a:pt x="1269511" y="1245103"/>
                    <a:pt x="1325391" y="1189223"/>
                    <a:pt x="1325391" y="1120643"/>
                  </a:cubicBezTo>
                  <a:lnTo>
                    <a:pt x="1325391" y="124460"/>
                  </a:lnTo>
                  <a:cubicBezTo>
                    <a:pt x="1325391" y="55880"/>
                    <a:pt x="1269511" y="0"/>
                    <a:pt x="1200931" y="0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</p:grpSp>
      <p:sp>
        <p:nvSpPr>
          <p:cNvPr id="42" name="TextBox 42"/>
          <p:cNvSpPr txBox="1"/>
          <p:nvPr/>
        </p:nvSpPr>
        <p:spPr>
          <a:xfrm>
            <a:off x="13192580" y="6199965"/>
            <a:ext cx="2185738" cy="198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839" u="none">
                <a:solidFill>
                  <a:srgbClr val="000000"/>
                </a:solidFill>
                <a:latin typeface="Glacial Indifference"/>
              </a:rPr>
              <a:t>el sujeto y el agente no son la misma entidad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9003" y="1721518"/>
            <a:ext cx="17409995" cy="7178644"/>
            <a:chOff x="0" y="0"/>
            <a:chExt cx="8880007" cy="366148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8816507" cy="3597983"/>
            </a:xfrm>
            <a:custGeom>
              <a:avLst/>
              <a:gdLst/>
              <a:ahLst/>
              <a:cxnLst/>
              <a:rect l="l" t="t" r="r" b="b"/>
              <a:pathLst>
                <a:path w="8816507" h="3597983">
                  <a:moveTo>
                    <a:pt x="8723797" y="3597983"/>
                  </a:moveTo>
                  <a:lnTo>
                    <a:pt x="92710" y="3597983"/>
                  </a:lnTo>
                  <a:cubicBezTo>
                    <a:pt x="41910" y="3597983"/>
                    <a:pt x="0" y="3556073"/>
                    <a:pt x="0" y="350527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722527" y="0"/>
                  </a:lnTo>
                  <a:cubicBezTo>
                    <a:pt x="8773327" y="0"/>
                    <a:pt x="8815237" y="41910"/>
                    <a:pt x="8815237" y="92710"/>
                  </a:cubicBezTo>
                  <a:lnTo>
                    <a:pt x="8815237" y="3504004"/>
                  </a:lnTo>
                  <a:cubicBezTo>
                    <a:pt x="8816507" y="3556073"/>
                    <a:pt x="8774597" y="3597983"/>
                    <a:pt x="8723797" y="359798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80007" cy="3661483"/>
            </a:xfrm>
            <a:custGeom>
              <a:avLst/>
              <a:gdLst/>
              <a:ahLst/>
              <a:cxnLst/>
              <a:rect l="l" t="t" r="r" b="b"/>
              <a:pathLst>
                <a:path w="8880007" h="3661483">
                  <a:moveTo>
                    <a:pt x="8755547" y="59690"/>
                  </a:moveTo>
                  <a:cubicBezTo>
                    <a:pt x="8791107" y="59690"/>
                    <a:pt x="8820317" y="88900"/>
                    <a:pt x="8820317" y="124460"/>
                  </a:cubicBezTo>
                  <a:lnTo>
                    <a:pt x="8820317" y="3537023"/>
                  </a:lnTo>
                  <a:cubicBezTo>
                    <a:pt x="8820317" y="3572583"/>
                    <a:pt x="8791107" y="3601793"/>
                    <a:pt x="8755547" y="3601793"/>
                  </a:cubicBezTo>
                  <a:lnTo>
                    <a:pt x="124460" y="3601793"/>
                  </a:lnTo>
                  <a:cubicBezTo>
                    <a:pt x="88900" y="3601793"/>
                    <a:pt x="59690" y="3572583"/>
                    <a:pt x="59690" y="353702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755547" y="59690"/>
                  </a:lnTo>
                  <a:moveTo>
                    <a:pt x="87555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37023"/>
                  </a:lnTo>
                  <a:cubicBezTo>
                    <a:pt x="0" y="3605604"/>
                    <a:pt x="55880" y="3661483"/>
                    <a:pt x="124460" y="3661483"/>
                  </a:cubicBezTo>
                  <a:lnTo>
                    <a:pt x="8755547" y="3661483"/>
                  </a:lnTo>
                  <a:cubicBezTo>
                    <a:pt x="8824127" y="3661483"/>
                    <a:pt x="8880007" y="3605604"/>
                    <a:pt x="8880007" y="3537023"/>
                  </a:cubicBezTo>
                  <a:lnTo>
                    <a:pt x="8880007" y="124460"/>
                  </a:lnTo>
                  <a:cubicBezTo>
                    <a:pt x="8880007" y="55880"/>
                    <a:pt x="8824127" y="0"/>
                    <a:pt x="8755547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07213" y="338460"/>
            <a:ext cx="4015274" cy="1058473"/>
            <a:chOff x="0" y="0"/>
            <a:chExt cx="2505200" cy="66040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2441700" cy="596900"/>
            </a:xfrm>
            <a:custGeom>
              <a:avLst/>
              <a:gdLst/>
              <a:ahLst/>
              <a:cxnLst/>
              <a:rect l="l" t="t" r="r" b="b"/>
              <a:pathLst>
                <a:path w="2441700" h="596900">
                  <a:moveTo>
                    <a:pt x="2348990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347720" y="0"/>
                  </a:lnTo>
                  <a:cubicBezTo>
                    <a:pt x="2398520" y="0"/>
                    <a:pt x="2440430" y="41910"/>
                    <a:pt x="2440430" y="92710"/>
                  </a:cubicBezTo>
                  <a:lnTo>
                    <a:pt x="2440430" y="502920"/>
                  </a:lnTo>
                  <a:cubicBezTo>
                    <a:pt x="2441700" y="554990"/>
                    <a:pt x="2399790" y="596900"/>
                    <a:pt x="2348990" y="59690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505200" cy="660400"/>
            </a:xfrm>
            <a:custGeom>
              <a:avLst/>
              <a:gdLst/>
              <a:ahLst/>
              <a:cxnLst/>
              <a:rect l="l" t="t" r="r" b="b"/>
              <a:pathLst>
                <a:path w="2505200" h="660400">
                  <a:moveTo>
                    <a:pt x="2380740" y="59690"/>
                  </a:moveTo>
                  <a:cubicBezTo>
                    <a:pt x="2416300" y="59690"/>
                    <a:pt x="2445510" y="88900"/>
                    <a:pt x="2445510" y="124460"/>
                  </a:cubicBezTo>
                  <a:lnTo>
                    <a:pt x="2445510" y="535940"/>
                  </a:lnTo>
                  <a:cubicBezTo>
                    <a:pt x="2445510" y="571500"/>
                    <a:pt x="2416300" y="600710"/>
                    <a:pt x="2380740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380740" y="59690"/>
                  </a:lnTo>
                  <a:moveTo>
                    <a:pt x="238074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2380740" y="660400"/>
                  </a:lnTo>
                  <a:cubicBezTo>
                    <a:pt x="2449320" y="660400"/>
                    <a:pt x="2505200" y="604520"/>
                    <a:pt x="2505200" y="535940"/>
                  </a:cubicBezTo>
                  <a:lnTo>
                    <a:pt x="2505200" y="124460"/>
                  </a:lnTo>
                  <a:cubicBezTo>
                    <a:pt x="2505200" y="55880"/>
                    <a:pt x="2449320" y="0"/>
                    <a:pt x="2380740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177644" y="2456470"/>
            <a:ext cx="10901404" cy="67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22"/>
              </a:lnSpc>
            </a:pPr>
            <a:r>
              <a:rPr lang="en-US" sz="4747">
                <a:solidFill>
                  <a:srgbClr val="2B2C22"/>
                </a:solidFill>
                <a:latin typeface="Glacial Indifference"/>
              </a:rPr>
              <a:t>  El coche </a:t>
            </a:r>
            <a:r>
              <a:rPr lang="en-US" sz="4747">
                <a:solidFill>
                  <a:srgbClr val="61A6AB"/>
                </a:solidFill>
                <a:latin typeface="Glacial Indifference"/>
              </a:rPr>
              <a:t>fue arreglado</a:t>
            </a:r>
            <a:r>
              <a:rPr lang="en-US" sz="4747">
                <a:solidFill>
                  <a:srgbClr val="2B2C22"/>
                </a:solidFill>
                <a:latin typeface="Glacial Indifference"/>
              </a:rPr>
              <a:t> por mi hermano.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4431" y="404213"/>
            <a:ext cx="4480838" cy="83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4"/>
              </a:lnSpc>
            </a:pPr>
            <a:r>
              <a:rPr lang="en-US" sz="4881">
                <a:solidFill>
                  <a:srgbClr val="000000"/>
                </a:solidFill>
                <a:latin typeface="Glacial Indifference"/>
              </a:rPr>
              <a:t>IMPORTANTE: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62998" y="9163050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628346" y="3466560"/>
            <a:ext cx="4023240" cy="2803136"/>
            <a:chOff x="0" y="0"/>
            <a:chExt cx="2052062" cy="1429746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1988563" cy="1366246"/>
            </a:xfrm>
            <a:custGeom>
              <a:avLst/>
              <a:gdLst/>
              <a:ahLst/>
              <a:cxnLst/>
              <a:rect l="l" t="t" r="r" b="b"/>
              <a:pathLst>
                <a:path w="1988563" h="1366246">
                  <a:moveTo>
                    <a:pt x="1895852" y="1366246"/>
                  </a:moveTo>
                  <a:lnTo>
                    <a:pt x="92710" y="1366246"/>
                  </a:lnTo>
                  <a:cubicBezTo>
                    <a:pt x="41910" y="1366246"/>
                    <a:pt x="0" y="1324336"/>
                    <a:pt x="0" y="127353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94582" y="0"/>
                  </a:lnTo>
                  <a:cubicBezTo>
                    <a:pt x="1945382" y="0"/>
                    <a:pt x="1987292" y="41910"/>
                    <a:pt x="1987292" y="92710"/>
                  </a:cubicBezTo>
                  <a:lnTo>
                    <a:pt x="1987292" y="1272266"/>
                  </a:lnTo>
                  <a:cubicBezTo>
                    <a:pt x="1988563" y="1324336"/>
                    <a:pt x="1946652" y="1366246"/>
                    <a:pt x="1895852" y="1366246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2052063" cy="1429746"/>
            </a:xfrm>
            <a:custGeom>
              <a:avLst/>
              <a:gdLst/>
              <a:ahLst/>
              <a:cxnLst/>
              <a:rect l="l" t="t" r="r" b="b"/>
              <a:pathLst>
                <a:path w="2052063" h="1429746">
                  <a:moveTo>
                    <a:pt x="1927602" y="59690"/>
                  </a:moveTo>
                  <a:cubicBezTo>
                    <a:pt x="1963162" y="59690"/>
                    <a:pt x="1992372" y="88900"/>
                    <a:pt x="1992372" y="124460"/>
                  </a:cubicBezTo>
                  <a:lnTo>
                    <a:pt x="1992372" y="1305286"/>
                  </a:lnTo>
                  <a:cubicBezTo>
                    <a:pt x="1992372" y="1340846"/>
                    <a:pt x="1963162" y="1370056"/>
                    <a:pt x="1927602" y="1370056"/>
                  </a:cubicBezTo>
                  <a:lnTo>
                    <a:pt x="124460" y="1370056"/>
                  </a:lnTo>
                  <a:cubicBezTo>
                    <a:pt x="88900" y="1370056"/>
                    <a:pt x="59690" y="1340846"/>
                    <a:pt x="59690" y="130528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27602" y="59690"/>
                  </a:lnTo>
                  <a:moveTo>
                    <a:pt x="192760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05286"/>
                  </a:lnTo>
                  <a:cubicBezTo>
                    <a:pt x="0" y="1373866"/>
                    <a:pt x="55880" y="1429746"/>
                    <a:pt x="124460" y="1429746"/>
                  </a:cubicBezTo>
                  <a:lnTo>
                    <a:pt x="1927602" y="1429746"/>
                  </a:lnTo>
                  <a:cubicBezTo>
                    <a:pt x="1996183" y="1429746"/>
                    <a:pt x="2052063" y="1373866"/>
                    <a:pt x="2052063" y="1305286"/>
                  </a:cubicBezTo>
                  <a:lnTo>
                    <a:pt x="2052063" y="124460"/>
                  </a:lnTo>
                  <a:cubicBezTo>
                    <a:pt x="2052063" y="55880"/>
                    <a:pt x="1996183" y="0"/>
                    <a:pt x="1927602" y="0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297102" y="3836141"/>
            <a:ext cx="4685728" cy="243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3"/>
              </a:lnSpc>
            </a:pPr>
            <a:r>
              <a:rPr lang="en-US" sz="3502">
                <a:solidFill>
                  <a:srgbClr val="000000"/>
                </a:solidFill>
                <a:latin typeface="Glacial Indifference"/>
              </a:rPr>
              <a:t>ser + participio: </a:t>
            </a:r>
          </a:p>
          <a:p>
            <a:pPr algn="ctr">
              <a:lnSpc>
                <a:spcPts val="4903"/>
              </a:lnSpc>
            </a:pPr>
            <a:r>
              <a:rPr lang="en-US" sz="3502">
                <a:solidFill>
                  <a:srgbClr val="000000"/>
                </a:solidFill>
                <a:latin typeface="Glacial Indifference"/>
              </a:rPr>
              <a:t>en concordancia </a:t>
            </a:r>
          </a:p>
          <a:p>
            <a:pPr algn="ctr">
              <a:lnSpc>
                <a:spcPts val="4903"/>
              </a:lnSpc>
            </a:pPr>
            <a:r>
              <a:rPr lang="en-US" sz="3502">
                <a:solidFill>
                  <a:srgbClr val="000000"/>
                </a:solidFill>
                <a:latin typeface="Glacial Indifference"/>
              </a:rPr>
              <a:t>con el sujeto</a:t>
            </a:r>
          </a:p>
          <a:p>
            <a:pPr algn="ctr">
              <a:lnSpc>
                <a:spcPts val="4903"/>
              </a:lnSpc>
            </a:pPr>
            <a:endParaRPr lang="en-US" sz="3502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670264" y="7443051"/>
            <a:ext cx="12522800" cy="67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22"/>
              </a:lnSpc>
            </a:pPr>
            <a:r>
              <a:rPr lang="en-US" sz="4747">
                <a:solidFill>
                  <a:srgbClr val="2B2C22"/>
                </a:solidFill>
                <a:latin typeface="Glacial Indifference"/>
              </a:rPr>
              <a:t>  Los coches </a:t>
            </a:r>
            <a:r>
              <a:rPr lang="en-US" sz="4747">
                <a:solidFill>
                  <a:srgbClr val="61A6AB"/>
                </a:solidFill>
                <a:latin typeface="Glacial Indifference"/>
              </a:rPr>
              <a:t>fueron arreglados </a:t>
            </a:r>
            <a:r>
              <a:rPr lang="en-US" sz="4747">
                <a:solidFill>
                  <a:srgbClr val="2B2C22"/>
                </a:solidFill>
                <a:latin typeface="Glacial Indifference"/>
              </a:rPr>
              <a:t>por mi hermano.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041310">
            <a:off x="5193273" y="3243377"/>
            <a:ext cx="1939450" cy="89214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982378">
            <a:off x="5212680" y="6485607"/>
            <a:ext cx="1939450" cy="8921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9003" y="1721518"/>
            <a:ext cx="17409995" cy="7178644"/>
            <a:chOff x="0" y="0"/>
            <a:chExt cx="8880007" cy="366148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8816507" cy="3597983"/>
            </a:xfrm>
            <a:custGeom>
              <a:avLst/>
              <a:gdLst/>
              <a:ahLst/>
              <a:cxnLst/>
              <a:rect l="l" t="t" r="r" b="b"/>
              <a:pathLst>
                <a:path w="8816507" h="3597983">
                  <a:moveTo>
                    <a:pt x="8723797" y="3597983"/>
                  </a:moveTo>
                  <a:lnTo>
                    <a:pt x="92710" y="3597983"/>
                  </a:lnTo>
                  <a:cubicBezTo>
                    <a:pt x="41910" y="3597983"/>
                    <a:pt x="0" y="3556073"/>
                    <a:pt x="0" y="350527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722527" y="0"/>
                  </a:lnTo>
                  <a:cubicBezTo>
                    <a:pt x="8773327" y="0"/>
                    <a:pt x="8815237" y="41910"/>
                    <a:pt x="8815237" y="92710"/>
                  </a:cubicBezTo>
                  <a:lnTo>
                    <a:pt x="8815237" y="3504004"/>
                  </a:lnTo>
                  <a:cubicBezTo>
                    <a:pt x="8816507" y="3556073"/>
                    <a:pt x="8774597" y="3597983"/>
                    <a:pt x="8723797" y="359798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80007" cy="3661483"/>
            </a:xfrm>
            <a:custGeom>
              <a:avLst/>
              <a:gdLst/>
              <a:ahLst/>
              <a:cxnLst/>
              <a:rect l="l" t="t" r="r" b="b"/>
              <a:pathLst>
                <a:path w="8880007" h="3661483">
                  <a:moveTo>
                    <a:pt x="8755547" y="59690"/>
                  </a:moveTo>
                  <a:cubicBezTo>
                    <a:pt x="8791107" y="59690"/>
                    <a:pt x="8820317" y="88900"/>
                    <a:pt x="8820317" y="124460"/>
                  </a:cubicBezTo>
                  <a:lnTo>
                    <a:pt x="8820317" y="3537023"/>
                  </a:lnTo>
                  <a:cubicBezTo>
                    <a:pt x="8820317" y="3572583"/>
                    <a:pt x="8791107" y="3601793"/>
                    <a:pt x="8755547" y="3601793"/>
                  </a:cubicBezTo>
                  <a:lnTo>
                    <a:pt x="124460" y="3601793"/>
                  </a:lnTo>
                  <a:cubicBezTo>
                    <a:pt x="88900" y="3601793"/>
                    <a:pt x="59690" y="3572583"/>
                    <a:pt x="59690" y="353702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755547" y="59690"/>
                  </a:lnTo>
                  <a:moveTo>
                    <a:pt x="87555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37023"/>
                  </a:lnTo>
                  <a:cubicBezTo>
                    <a:pt x="0" y="3605604"/>
                    <a:pt x="55880" y="3661483"/>
                    <a:pt x="124460" y="3661483"/>
                  </a:cubicBezTo>
                  <a:lnTo>
                    <a:pt x="8755547" y="3661483"/>
                  </a:lnTo>
                  <a:cubicBezTo>
                    <a:pt x="8824127" y="3661483"/>
                    <a:pt x="8880007" y="3605604"/>
                    <a:pt x="8880007" y="3537023"/>
                  </a:cubicBezTo>
                  <a:lnTo>
                    <a:pt x="8880007" y="124460"/>
                  </a:lnTo>
                  <a:cubicBezTo>
                    <a:pt x="8880007" y="55880"/>
                    <a:pt x="8824127" y="0"/>
                    <a:pt x="8755547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07213" y="499276"/>
            <a:ext cx="3675426" cy="1020800"/>
            <a:chOff x="0" y="0"/>
            <a:chExt cx="2377794" cy="66040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2314294" cy="596900"/>
            </a:xfrm>
            <a:custGeom>
              <a:avLst/>
              <a:gdLst/>
              <a:ahLst/>
              <a:cxnLst/>
              <a:rect l="l" t="t" r="r" b="b"/>
              <a:pathLst>
                <a:path w="2314294" h="596900">
                  <a:moveTo>
                    <a:pt x="2221584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220314" y="0"/>
                  </a:lnTo>
                  <a:cubicBezTo>
                    <a:pt x="2271114" y="0"/>
                    <a:pt x="2313024" y="41910"/>
                    <a:pt x="2313024" y="92710"/>
                  </a:cubicBezTo>
                  <a:lnTo>
                    <a:pt x="2313024" y="502920"/>
                  </a:lnTo>
                  <a:cubicBezTo>
                    <a:pt x="2314294" y="554990"/>
                    <a:pt x="2272384" y="596900"/>
                    <a:pt x="2221584" y="59690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377794" cy="660400"/>
            </a:xfrm>
            <a:custGeom>
              <a:avLst/>
              <a:gdLst/>
              <a:ahLst/>
              <a:cxnLst/>
              <a:rect l="l" t="t" r="r" b="b"/>
              <a:pathLst>
                <a:path w="2377794" h="660400">
                  <a:moveTo>
                    <a:pt x="2253334" y="59690"/>
                  </a:moveTo>
                  <a:cubicBezTo>
                    <a:pt x="2288894" y="59690"/>
                    <a:pt x="2318104" y="88900"/>
                    <a:pt x="2318104" y="124460"/>
                  </a:cubicBezTo>
                  <a:lnTo>
                    <a:pt x="2318104" y="535940"/>
                  </a:lnTo>
                  <a:cubicBezTo>
                    <a:pt x="2318104" y="571500"/>
                    <a:pt x="2288894" y="600710"/>
                    <a:pt x="2253334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253334" y="59690"/>
                  </a:lnTo>
                  <a:moveTo>
                    <a:pt x="22533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2253334" y="660400"/>
                  </a:lnTo>
                  <a:cubicBezTo>
                    <a:pt x="2321914" y="660400"/>
                    <a:pt x="2377794" y="604520"/>
                    <a:pt x="2377794" y="535940"/>
                  </a:cubicBezTo>
                  <a:lnTo>
                    <a:pt x="2377794" y="124460"/>
                  </a:lnTo>
                  <a:cubicBezTo>
                    <a:pt x="2377794" y="55880"/>
                    <a:pt x="2321914" y="0"/>
                    <a:pt x="2253334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39003" y="2630086"/>
            <a:ext cx="17409995" cy="627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4204" lvl="1" indent="-542102">
              <a:lnSpc>
                <a:spcPts val="5523"/>
              </a:lnSpc>
              <a:buFont typeface="Arial"/>
              <a:buChar char="•"/>
            </a:pPr>
            <a:r>
              <a:rPr lang="en-US" sz="5021">
                <a:solidFill>
                  <a:srgbClr val="2B2C22"/>
                </a:solidFill>
                <a:latin typeface="Glacial Indifference"/>
              </a:rPr>
              <a:t>Las Ruinas de Machu Picchu son visitadas por miles de turistas europeos al año.</a:t>
            </a:r>
          </a:p>
          <a:p>
            <a:pPr>
              <a:lnSpc>
                <a:spcPts val="5523"/>
              </a:lnSpc>
            </a:pPr>
            <a:endParaRPr lang="en-US" sz="5021">
              <a:solidFill>
                <a:srgbClr val="2B2C22"/>
              </a:solidFill>
              <a:latin typeface="Glacial Indifference"/>
            </a:endParaRPr>
          </a:p>
          <a:p>
            <a:pPr marL="1084204" lvl="1" indent="-542102">
              <a:lnSpc>
                <a:spcPts val="5523"/>
              </a:lnSpc>
              <a:buFont typeface="Arial"/>
              <a:buChar char="•"/>
            </a:pPr>
            <a:r>
              <a:rPr lang="en-US" sz="5021">
                <a:solidFill>
                  <a:srgbClr val="2B2C22"/>
                </a:solidFill>
                <a:latin typeface="Glacial Indifference"/>
              </a:rPr>
              <a:t>La princesa fue rescatada por el príncipe.</a:t>
            </a:r>
          </a:p>
          <a:p>
            <a:pPr>
              <a:lnSpc>
                <a:spcPts val="5523"/>
              </a:lnSpc>
            </a:pPr>
            <a:endParaRPr lang="en-US" sz="5021">
              <a:solidFill>
                <a:srgbClr val="2B2C22"/>
              </a:solidFill>
              <a:latin typeface="Glacial Indifference"/>
            </a:endParaRPr>
          </a:p>
          <a:p>
            <a:pPr marL="1084204" lvl="1" indent="-542102">
              <a:lnSpc>
                <a:spcPts val="5523"/>
              </a:lnSpc>
              <a:buFont typeface="Arial"/>
              <a:buChar char="•"/>
            </a:pPr>
            <a:r>
              <a:rPr lang="en-US" sz="5021">
                <a:solidFill>
                  <a:srgbClr val="2B2C22"/>
                </a:solidFill>
                <a:latin typeface="Glacial Indifference"/>
              </a:rPr>
              <a:t>Nos gustaría que sea reconocida la importancia de comer más frutas y verduras.</a:t>
            </a:r>
          </a:p>
          <a:p>
            <a:pPr>
              <a:lnSpc>
                <a:spcPts val="5523"/>
              </a:lnSpc>
            </a:pPr>
            <a:endParaRPr lang="en-US" sz="5021">
              <a:solidFill>
                <a:srgbClr val="2B2C22"/>
              </a:solidFill>
              <a:latin typeface="Glacial Indifference"/>
            </a:endParaRPr>
          </a:p>
          <a:p>
            <a:pPr>
              <a:lnSpc>
                <a:spcPts val="5523"/>
              </a:lnSpc>
            </a:pPr>
            <a:endParaRPr lang="en-US" sz="5021">
              <a:solidFill>
                <a:srgbClr val="2B2C22"/>
              </a:solidFill>
              <a:latin typeface="Glacial Indifference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01829" y="765761"/>
            <a:ext cx="1535500" cy="15086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01829" y="4009644"/>
            <a:ext cx="1139532" cy="173643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07213" y="565217"/>
            <a:ext cx="3675426" cy="83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4"/>
              </a:lnSpc>
            </a:pPr>
            <a:r>
              <a:rPr lang="en-US" sz="4881">
                <a:solidFill>
                  <a:srgbClr val="000000"/>
                </a:solidFill>
                <a:latin typeface="Glacial Indifference"/>
              </a:rPr>
              <a:t>EJEMPLOS: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62998" y="9163050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38575" y="7554027"/>
            <a:ext cx="1702787" cy="14537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8301" y="290141"/>
            <a:ext cx="16675035" cy="8686773"/>
            <a:chOff x="0" y="0"/>
            <a:chExt cx="4394913" cy="22895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4914" cy="2289507"/>
            </a:xfrm>
            <a:custGeom>
              <a:avLst/>
              <a:gdLst/>
              <a:ahLst/>
              <a:cxnLst/>
              <a:rect l="l" t="t" r="r" b="b"/>
              <a:pathLst>
                <a:path w="4394914" h="2289507">
                  <a:moveTo>
                    <a:pt x="4270453" y="2289507"/>
                  </a:moveTo>
                  <a:lnTo>
                    <a:pt x="124460" y="2289507"/>
                  </a:lnTo>
                  <a:cubicBezTo>
                    <a:pt x="55880" y="2289507"/>
                    <a:pt x="0" y="2233627"/>
                    <a:pt x="0" y="21650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70453" y="0"/>
                  </a:lnTo>
                  <a:cubicBezTo>
                    <a:pt x="4339033" y="0"/>
                    <a:pt x="4394914" y="55880"/>
                    <a:pt x="4394914" y="124460"/>
                  </a:cubicBezTo>
                  <a:lnTo>
                    <a:pt x="4394914" y="2165047"/>
                  </a:lnTo>
                  <a:cubicBezTo>
                    <a:pt x="4394914" y="2233627"/>
                    <a:pt x="4339033" y="2289507"/>
                    <a:pt x="4270453" y="22895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28301" y="2079656"/>
            <a:ext cx="16675035" cy="6280045"/>
            <a:chOff x="0" y="0"/>
            <a:chExt cx="8505139" cy="3203151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8441639" cy="3139651"/>
            </a:xfrm>
            <a:custGeom>
              <a:avLst/>
              <a:gdLst/>
              <a:ahLst/>
              <a:cxnLst/>
              <a:rect l="l" t="t" r="r" b="b"/>
              <a:pathLst>
                <a:path w="8441639" h="3139651">
                  <a:moveTo>
                    <a:pt x="8348929" y="3139651"/>
                  </a:moveTo>
                  <a:lnTo>
                    <a:pt x="92710" y="3139651"/>
                  </a:lnTo>
                  <a:cubicBezTo>
                    <a:pt x="41910" y="3139651"/>
                    <a:pt x="0" y="3097741"/>
                    <a:pt x="0" y="30469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347659" y="0"/>
                  </a:lnTo>
                  <a:cubicBezTo>
                    <a:pt x="8398459" y="0"/>
                    <a:pt x="8440369" y="41910"/>
                    <a:pt x="8440369" y="92710"/>
                  </a:cubicBezTo>
                  <a:lnTo>
                    <a:pt x="8440369" y="3045671"/>
                  </a:lnTo>
                  <a:cubicBezTo>
                    <a:pt x="8441639" y="3097741"/>
                    <a:pt x="8399729" y="3139651"/>
                    <a:pt x="8348929" y="3139651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8505139" cy="3203151"/>
            </a:xfrm>
            <a:custGeom>
              <a:avLst/>
              <a:gdLst/>
              <a:ahLst/>
              <a:cxnLst/>
              <a:rect l="l" t="t" r="r" b="b"/>
              <a:pathLst>
                <a:path w="8505139" h="3203151">
                  <a:moveTo>
                    <a:pt x="8380679" y="59690"/>
                  </a:moveTo>
                  <a:cubicBezTo>
                    <a:pt x="8416239" y="59690"/>
                    <a:pt x="8445449" y="88900"/>
                    <a:pt x="8445449" y="124460"/>
                  </a:cubicBezTo>
                  <a:lnTo>
                    <a:pt x="8445449" y="3078691"/>
                  </a:lnTo>
                  <a:cubicBezTo>
                    <a:pt x="8445449" y="3114251"/>
                    <a:pt x="8416239" y="3143461"/>
                    <a:pt x="8380679" y="3143461"/>
                  </a:cubicBezTo>
                  <a:lnTo>
                    <a:pt x="124460" y="3143461"/>
                  </a:lnTo>
                  <a:cubicBezTo>
                    <a:pt x="88900" y="3143461"/>
                    <a:pt x="59690" y="3114251"/>
                    <a:pt x="59690" y="30786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380679" y="59690"/>
                  </a:lnTo>
                  <a:moveTo>
                    <a:pt x="838067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078691"/>
                  </a:lnTo>
                  <a:cubicBezTo>
                    <a:pt x="0" y="3147271"/>
                    <a:pt x="55880" y="3203151"/>
                    <a:pt x="124460" y="3203151"/>
                  </a:cubicBezTo>
                  <a:lnTo>
                    <a:pt x="8380679" y="3203151"/>
                  </a:lnTo>
                  <a:cubicBezTo>
                    <a:pt x="8449259" y="3203151"/>
                    <a:pt x="8505139" y="3147271"/>
                    <a:pt x="8505139" y="3078691"/>
                  </a:cubicBezTo>
                  <a:lnTo>
                    <a:pt x="8505139" y="124460"/>
                  </a:lnTo>
                  <a:cubicBezTo>
                    <a:pt x="8505139" y="55880"/>
                    <a:pt x="8449259" y="0"/>
                    <a:pt x="8380679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84265" y="2741795"/>
            <a:ext cx="16315723" cy="619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5066" lvl="1" indent="-512533" algn="just">
              <a:lnSpc>
                <a:spcPts val="5697"/>
              </a:lnSpc>
              <a:buFont typeface="Arial"/>
              <a:buChar char="•"/>
            </a:pP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Toda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oración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que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tenga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un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sujeto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, un verbo y un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objeto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directo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puede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ser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convertida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a la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voz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pasiva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.</a:t>
            </a:r>
          </a:p>
          <a:p>
            <a:pPr algn="just">
              <a:lnSpc>
                <a:spcPts val="5697"/>
              </a:lnSpc>
            </a:pPr>
            <a:endParaRPr lang="en-US" sz="4747" dirty="0">
              <a:solidFill>
                <a:srgbClr val="2B2C22"/>
              </a:solidFill>
              <a:latin typeface="Glacial Indifference"/>
            </a:endParaRPr>
          </a:p>
          <a:p>
            <a:pPr marL="1025066" lvl="1" indent="-512533" algn="just">
              <a:lnSpc>
                <a:spcPts val="5222"/>
              </a:lnSpc>
              <a:buFont typeface="Arial"/>
              <a:buChar char="•"/>
            </a:pP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La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voz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pasiva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no es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común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en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el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lenguaje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cotidiano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y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coloquial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,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pero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se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suele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usar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en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el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lenguaje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periodístico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,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especialmente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 </a:t>
            </a:r>
            <a:r>
              <a:rPr lang="en-US" sz="4747" dirty="0" err="1">
                <a:solidFill>
                  <a:srgbClr val="2B2C22"/>
                </a:solidFill>
                <a:latin typeface="Glacial Indifference"/>
              </a:rPr>
              <a:t>escrito</a:t>
            </a:r>
            <a:r>
              <a:rPr lang="en-US" sz="4747" dirty="0">
                <a:solidFill>
                  <a:srgbClr val="2B2C22"/>
                </a:solidFill>
                <a:latin typeface="Glacial Indifference"/>
              </a:rPr>
              <a:t>.</a:t>
            </a:r>
          </a:p>
          <a:p>
            <a:pPr algn="just">
              <a:lnSpc>
                <a:spcPts val="5222"/>
              </a:lnSpc>
            </a:pPr>
            <a:endParaRPr lang="en-US" sz="4747" dirty="0">
              <a:solidFill>
                <a:srgbClr val="2B2C22"/>
              </a:solidFill>
              <a:latin typeface="Glacial Indifference"/>
            </a:endParaRPr>
          </a:p>
          <a:p>
            <a:pPr algn="just">
              <a:lnSpc>
                <a:spcPts val="5222"/>
              </a:lnSpc>
            </a:pPr>
            <a:endParaRPr lang="en-US" sz="4747" dirty="0">
              <a:solidFill>
                <a:srgbClr val="2B2C22"/>
              </a:solidFill>
              <a:latin typeface="Glacial Indifference"/>
            </a:endParaRPr>
          </a:p>
          <a:p>
            <a:pPr algn="just">
              <a:lnSpc>
                <a:spcPts val="5222"/>
              </a:lnSpc>
            </a:pPr>
            <a:endParaRPr lang="en-US" sz="4747" dirty="0">
              <a:solidFill>
                <a:srgbClr val="2B2C22"/>
              </a:solidFill>
              <a:latin typeface="Glacial Indifference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28301" y="489325"/>
            <a:ext cx="3934152" cy="1078749"/>
            <a:chOff x="0" y="0"/>
            <a:chExt cx="2408450" cy="66040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2344950" cy="596900"/>
            </a:xfrm>
            <a:custGeom>
              <a:avLst/>
              <a:gdLst/>
              <a:ahLst/>
              <a:cxnLst/>
              <a:rect l="l" t="t" r="r" b="b"/>
              <a:pathLst>
                <a:path w="2344950" h="596900">
                  <a:moveTo>
                    <a:pt x="2252240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250970" y="0"/>
                  </a:lnTo>
                  <a:cubicBezTo>
                    <a:pt x="2301770" y="0"/>
                    <a:pt x="2343680" y="41910"/>
                    <a:pt x="2343680" y="92710"/>
                  </a:cubicBezTo>
                  <a:lnTo>
                    <a:pt x="2343680" y="502920"/>
                  </a:lnTo>
                  <a:cubicBezTo>
                    <a:pt x="2344950" y="554990"/>
                    <a:pt x="2303040" y="596900"/>
                    <a:pt x="2252240" y="59690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408450" cy="660400"/>
            </a:xfrm>
            <a:custGeom>
              <a:avLst/>
              <a:gdLst/>
              <a:ahLst/>
              <a:cxnLst/>
              <a:rect l="l" t="t" r="r" b="b"/>
              <a:pathLst>
                <a:path w="2408450" h="660400">
                  <a:moveTo>
                    <a:pt x="2283990" y="59690"/>
                  </a:moveTo>
                  <a:cubicBezTo>
                    <a:pt x="2319550" y="59690"/>
                    <a:pt x="2348760" y="88900"/>
                    <a:pt x="2348760" y="124460"/>
                  </a:cubicBezTo>
                  <a:lnTo>
                    <a:pt x="2348760" y="535940"/>
                  </a:lnTo>
                  <a:cubicBezTo>
                    <a:pt x="2348760" y="571500"/>
                    <a:pt x="2319550" y="600710"/>
                    <a:pt x="2283990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283990" y="59690"/>
                  </a:lnTo>
                  <a:moveTo>
                    <a:pt x="228399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2283990" y="660400"/>
                  </a:lnTo>
                  <a:cubicBezTo>
                    <a:pt x="2352570" y="660400"/>
                    <a:pt x="2408450" y="604520"/>
                    <a:pt x="2408450" y="535940"/>
                  </a:cubicBezTo>
                  <a:lnTo>
                    <a:pt x="2408450" y="124460"/>
                  </a:lnTo>
                  <a:cubicBezTo>
                    <a:pt x="2408450" y="55880"/>
                    <a:pt x="2352570" y="0"/>
                    <a:pt x="2283990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913839" y="561871"/>
            <a:ext cx="3763075" cy="83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34"/>
              </a:lnSpc>
              <a:spcBef>
                <a:spcPct val="0"/>
              </a:spcBef>
            </a:pPr>
            <a:r>
              <a:rPr lang="en-US" sz="4881" u="none">
                <a:solidFill>
                  <a:srgbClr val="000000"/>
                </a:solidFill>
                <a:latin typeface="Glacial Indifference"/>
              </a:rPr>
              <a:t>ALGO MÁS: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62998" y="9163050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3643" y="1721518"/>
            <a:ext cx="17409995" cy="7178644"/>
            <a:chOff x="0" y="0"/>
            <a:chExt cx="8880007" cy="366148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8816507" cy="3597983"/>
            </a:xfrm>
            <a:custGeom>
              <a:avLst/>
              <a:gdLst/>
              <a:ahLst/>
              <a:cxnLst/>
              <a:rect l="l" t="t" r="r" b="b"/>
              <a:pathLst>
                <a:path w="8816507" h="3597983">
                  <a:moveTo>
                    <a:pt x="8723797" y="3597983"/>
                  </a:moveTo>
                  <a:lnTo>
                    <a:pt x="92710" y="3597983"/>
                  </a:lnTo>
                  <a:cubicBezTo>
                    <a:pt x="41910" y="3597983"/>
                    <a:pt x="0" y="3556073"/>
                    <a:pt x="0" y="350527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722527" y="0"/>
                  </a:lnTo>
                  <a:cubicBezTo>
                    <a:pt x="8773327" y="0"/>
                    <a:pt x="8815237" y="41910"/>
                    <a:pt x="8815237" y="92710"/>
                  </a:cubicBezTo>
                  <a:lnTo>
                    <a:pt x="8815237" y="3504004"/>
                  </a:lnTo>
                  <a:cubicBezTo>
                    <a:pt x="8816507" y="3556073"/>
                    <a:pt x="8774597" y="3597983"/>
                    <a:pt x="8723797" y="359798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80007" cy="3661483"/>
            </a:xfrm>
            <a:custGeom>
              <a:avLst/>
              <a:gdLst/>
              <a:ahLst/>
              <a:cxnLst/>
              <a:rect l="l" t="t" r="r" b="b"/>
              <a:pathLst>
                <a:path w="8880007" h="3661483">
                  <a:moveTo>
                    <a:pt x="8755547" y="59690"/>
                  </a:moveTo>
                  <a:cubicBezTo>
                    <a:pt x="8791107" y="59690"/>
                    <a:pt x="8820317" y="88900"/>
                    <a:pt x="8820317" y="124460"/>
                  </a:cubicBezTo>
                  <a:lnTo>
                    <a:pt x="8820317" y="3537023"/>
                  </a:lnTo>
                  <a:cubicBezTo>
                    <a:pt x="8820317" y="3572583"/>
                    <a:pt x="8791107" y="3601793"/>
                    <a:pt x="8755547" y="3601793"/>
                  </a:cubicBezTo>
                  <a:lnTo>
                    <a:pt x="124460" y="3601793"/>
                  </a:lnTo>
                  <a:cubicBezTo>
                    <a:pt x="88900" y="3601793"/>
                    <a:pt x="59690" y="3572583"/>
                    <a:pt x="59690" y="353702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755547" y="59690"/>
                  </a:lnTo>
                  <a:moveTo>
                    <a:pt x="87555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37023"/>
                  </a:lnTo>
                  <a:cubicBezTo>
                    <a:pt x="0" y="3605604"/>
                    <a:pt x="55880" y="3661483"/>
                    <a:pt x="124460" y="3661483"/>
                  </a:cubicBezTo>
                  <a:lnTo>
                    <a:pt x="8755547" y="3661483"/>
                  </a:lnTo>
                  <a:cubicBezTo>
                    <a:pt x="8824127" y="3661483"/>
                    <a:pt x="8880007" y="3605604"/>
                    <a:pt x="8880007" y="3537023"/>
                  </a:cubicBezTo>
                  <a:lnTo>
                    <a:pt x="8880007" y="124460"/>
                  </a:lnTo>
                  <a:cubicBezTo>
                    <a:pt x="8880007" y="55880"/>
                    <a:pt x="8824127" y="0"/>
                    <a:pt x="8755547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452109" y="4145244"/>
            <a:ext cx="10901404" cy="1165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20"/>
              </a:lnSpc>
              <a:spcBef>
                <a:spcPct val="0"/>
              </a:spcBef>
            </a:pPr>
            <a:r>
              <a:rPr lang="en-US" sz="4200" u="none">
                <a:solidFill>
                  <a:srgbClr val="2B2C22"/>
                </a:solidFill>
                <a:latin typeface="Glacial Indifference"/>
              </a:rPr>
              <a:t>Las ruinas de Machu Picchu </a:t>
            </a:r>
            <a:r>
              <a:rPr lang="en-US" sz="4200" u="none">
                <a:solidFill>
                  <a:srgbClr val="61A6AB"/>
                </a:solidFill>
                <a:latin typeface="Glacial Indifference"/>
              </a:rPr>
              <a:t>se han estudiado</a:t>
            </a:r>
            <a:r>
              <a:rPr lang="en-US" sz="4200" u="none">
                <a:solidFill>
                  <a:srgbClr val="2B2C22"/>
                </a:solidFill>
                <a:latin typeface="Glacial Indifference"/>
              </a:rPr>
              <a:t> muchísimo.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90652" y="5438130"/>
            <a:ext cx="7367444" cy="3261087"/>
            <a:chOff x="0" y="0"/>
            <a:chExt cx="3757781" cy="1663325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3694281" cy="1599825"/>
            </a:xfrm>
            <a:custGeom>
              <a:avLst/>
              <a:gdLst/>
              <a:ahLst/>
              <a:cxnLst/>
              <a:rect l="l" t="t" r="r" b="b"/>
              <a:pathLst>
                <a:path w="3694281" h="1599825">
                  <a:moveTo>
                    <a:pt x="3601571" y="1599825"/>
                  </a:moveTo>
                  <a:lnTo>
                    <a:pt x="92710" y="1599825"/>
                  </a:lnTo>
                  <a:cubicBezTo>
                    <a:pt x="41910" y="1599825"/>
                    <a:pt x="0" y="1557915"/>
                    <a:pt x="0" y="150711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600301" y="0"/>
                  </a:lnTo>
                  <a:cubicBezTo>
                    <a:pt x="3651101" y="0"/>
                    <a:pt x="3693011" y="41910"/>
                    <a:pt x="3693011" y="92710"/>
                  </a:cubicBezTo>
                  <a:lnTo>
                    <a:pt x="3693011" y="1505845"/>
                  </a:lnTo>
                  <a:cubicBezTo>
                    <a:pt x="3694281" y="1557915"/>
                    <a:pt x="3652371" y="1599825"/>
                    <a:pt x="3601571" y="1599825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757781" cy="1663325"/>
            </a:xfrm>
            <a:custGeom>
              <a:avLst/>
              <a:gdLst/>
              <a:ahLst/>
              <a:cxnLst/>
              <a:rect l="l" t="t" r="r" b="b"/>
              <a:pathLst>
                <a:path w="3757781" h="1663325">
                  <a:moveTo>
                    <a:pt x="3633321" y="59690"/>
                  </a:moveTo>
                  <a:cubicBezTo>
                    <a:pt x="3668881" y="59690"/>
                    <a:pt x="3698091" y="88900"/>
                    <a:pt x="3698091" y="124460"/>
                  </a:cubicBezTo>
                  <a:lnTo>
                    <a:pt x="3698091" y="1538865"/>
                  </a:lnTo>
                  <a:cubicBezTo>
                    <a:pt x="3698091" y="1574425"/>
                    <a:pt x="3668881" y="1603635"/>
                    <a:pt x="3633321" y="1603635"/>
                  </a:cubicBezTo>
                  <a:lnTo>
                    <a:pt x="124460" y="1603635"/>
                  </a:lnTo>
                  <a:cubicBezTo>
                    <a:pt x="88900" y="1603635"/>
                    <a:pt x="59690" y="1574425"/>
                    <a:pt x="59690" y="153886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633321" y="59690"/>
                  </a:lnTo>
                  <a:moveTo>
                    <a:pt x="363332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538865"/>
                  </a:lnTo>
                  <a:cubicBezTo>
                    <a:pt x="0" y="1607445"/>
                    <a:pt x="55880" y="1663325"/>
                    <a:pt x="124460" y="1663325"/>
                  </a:cubicBezTo>
                  <a:lnTo>
                    <a:pt x="3633321" y="1663325"/>
                  </a:lnTo>
                  <a:cubicBezTo>
                    <a:pt x="3701902" y="1663325"/>
                    <a:pt x="3757781" y="1607445"/>
                    <a:pt x="3757781" y="1538865"/>
                  </a:cubicBezTo>
                  <a:lnTo>
                    <a:pt x="3757781" y="124460"/>
                  </a:lnTo>
                  <a:cubicBezTo>
                    <a:pt x="3757781" y="55880"/>
                    <a:pt x="3701902" y="0"/>
                    <a:pt x="3633321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319227" y="6604153"/>
            <a:ext cx="7185620" cy="1682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9"/>
              </a:lnSpc>
            </a:pPr>
            <a:r>
              <a:rPr lang="en-US" sz="3221">
                <a:solidFill>
                  <a:srgbClr val="000000"/>
                </a:solidFill>
                <a:latin typeface="Glacial Indifference"/>
              </a:rPr>
              <a:t>El "se pasivo" es mucho más económico y por eso mucho</a:t>
            </a:r>
          </a:p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r>
              <a:rPr lang="en-US" sz="3221">
                <a:solidFill>
                  <a:srgbClr val="000000"/>
                </a:solidFill>
                <a:latin typeface="Glacial Indifference"/>
              </a:rPr>
              <a:t>más común que la voz pasiva.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0652362" y="3344043"/>
            <a:ext cx="990546" cy="55470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546323" y="1891771"/>
            <a:ext cx="10712977" cy="1165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>
                <a:solidFill>
                  <a:srgbClr val="2B2C22"/>
                </a:solidFill>
                <a:latin typeface="Glacial Indifference"/>
              </a:rPr>
              <a:t>Las ruinas de Machu Picchu </a:t>
            </a:r>
            <a:r>
              <a:rPr lang="en-US" sz="4200">
                <a:solidFill>
                  <a:srgbClr val="61A6AB"/>
                </a:solidFill>
                <a:latin typeface="Glacial Indifference"/>
              </a:rPr>
              <a:t>han sido estudiadas </a:t>
            </a:r>
            <a:r>
              <a:rPr lang="en-US" sz="4200">
                <a:solidFill>
                  <a:srgbClr val="2B2C22"/>
                </a:solidFill>
                <a:latin typeface="Glacial Indifference"/>
              </a:rPr>
              <a:t>por numerosos arqueólogos.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62998" y="9163050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1318" y="4178752"/>
            <a:ext cx="3463056" cy="67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22"/>
              </a:lnSpc>
            </a:pPr>
            <a:r>
              <a:rPr lang="en-US" sz="4747">
                <a:solidFill>
                  <a:srgbClr val="2B2C22"/>
                </a:solidFill>
                <a:latin typeface="Glacial Indifference"/>
              </a:rPr>
              <a:t>SE PASIVO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0652" y="2140244"/>
            <a:ext cx="3463056" cy="67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22"/>
              </a:lnSpc>
            </a:pPr>
            <a:r>
              <a:rPr lang="en-US" sz="4747">
                <a:solidFill>
                  <a:srgbClr val="2B2C22"/>
                </a:solidFill>
                <a:latin typeface="Glacial Indifference"/>
              </a:rPr>
              <a:t>VOZ PASIVA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76618" y="378952"/>
            <a:ext cx="1753885" cy="172319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3806108" y="378952"/>
            <a:ext cx="9180071" cy="1108815"/>
            <a:chOff x="0" y="0"/>
            <a:chExt cx="5659426" cy="683574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5595925" cy="620074"/>
            </a:xfrm>
            <a:custGeom>
              <a:avLst/>
              <a:gdLst/>
              <a:ahLst/>
              <a:cxnLst/>
              <a:rect l="l" t="t" r="r" b="b"/>
              <a:pathLst>
                <a:path w="5595925" h="620074">
                  <a:moveTo>
                    <a:pt x="5503216" y="620073"/>
                  </a:moveTo>
                  <a:lnTo>
                    <a:pt x="92710" y="620073"/>
                  </a:lnTo>
                  <a:cubicBezTo>
                    <a:pt x="41910" y="620073"/>
                    <a:pt x="0" y="578163"/>
                    <a:pt x="0" y="52736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501946" y="0"/>
                  </a:lnTo>
                  <a:cubicBezTo>
                    <a:pt x="5552746" y="0"/>
                    <a:pt x="5594656" y="41910"/>
                    <a:pt x="5594656" y="92710"/>
                  </a:cubicBezTo>
                  <a:lnTo>
                    <a:pt x="5594656" y="526094"/>
                  </a:lnTo>
                  <a:cubicBezTo>
                    <a:pt x="5595925" y="578164"/>
                    <a:pt x="5554016" y="620074"/>
                    <a:pt x="5503216" y="620074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5659426" cy="683574"/>
            </a:xfrm>
            <a:custGeom>
              <a:avLst/>
              <a:gdLst/>
              <a:ahLst/>
              <a:cxnLst/>
              <a:rect l="l" t="t" r="r" b="b"/>
              <a:pathLst>
                <a:path w="5659426" h="683574">
                  <a:moveTo>
                    <a:pt x="5534966" y="59690"/>
                  </a:moveTo>
                  <a:cubicBezTo>
                    <a:pt x="5570525" y="59690"/>
                    <a:pt x="5599736" y="88900"/>
                    <a:pt x="5599736" y="124460"/>
                  </a:cubicBezTo>
                  <a:lnTo>
                    <a:pt x="5599736" y="559114"/>
                  </a:lnTo>
                  <a:cubicBezTo>
                    <a:pt x="5599736" y="594674"/>
                    <a:pt x="5570525" y="623884"/>
                    <a:pt x="5534966" y="623884"/>
                  </a:cubicBezTo>
                  <a:lnTo>
                    <a:pt x="124460" y="623884"/>
                  </a:lnTo>
                  <a:cubicBezTo>
                    <a:pt x="88900" y="623884"/>
                    <a:pt x="59690" y="594674"/>
                    <a:pt x="59690" y="55911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534966" y="59690"/>
                  </a:lnTo>
                  <a:moveTo>
                    <a:pt x="553496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59114"/>
                  </a:lnTo>
                  <a:cubicBezTo>
                    <a:pt x="0" y="627694"/>
                    <a:pt x="55880" y="683574"/>
                    <a:pt x="124460" y="683574"/>
                  </a:cubicBezTo>
                  <a:lnTo>
                    <a:pt x="5534966" y="683574"/>
                  </a:lnTo>
                  <a:cubicBezTo>
                    <a:pt x="5603546" y="683574"/>
                    <a:pt x="5659426" y="627694"/>
                    <a:pt x="5659426" y="559114"/>
                  </a:cubicBezTo>
                  <a:lnTo>
                    <a:pt x="5659426" y="124460"/>
                  </a:lnTo>
                  <a:cubicBezTo>
                    <a:pt x="5659426" y="55880"/>
                    <a:pt x="5603546" y="0"/>
                    <a:pt x="5534966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180036" y="507790"/>
            <a:ext cx="8432215" cy="71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4186">
                <a:solidFill>
                  <a:srgbClr val="000000"/>
                </a:solidFill>
                <a:latin typeface="Glacial Indifference"/>
              </a:rPr>
              <a:t>LA PASIVA REFLEJA ("SE PASIVO")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544674" y="5557876"/>
            <a:ext cx="7367444" cy="3141342"/>
            <a:chOff x="0" y="0"/>
            <a:chExt cx="3757781" cy="1602248"/>
          </a:xfrm>
        </p:grpSpPr>
        <p:sp>
          <p:nvSpPr>
            <p:cNvPr id="21" name="Freeform 21"/>
            <p:cNvSpPr/>
            <p:nvPr/>
          </p:nvSpPr>
          <p:spPr>
            <a:xfrm>
              <a:off x="31750" y="31750"/>
              <a:ext cx="3694281" cy="1538748"/>
            </a:xfrm>
            <a:custGeom>
              <a:avLst/>
              <a:gdLst/>
              <a:ahLst/>
              <a:cxnLst/>
              <a:rect l="l" t="t" r="r" b="b"/>
              <a:pathLst>
                <a:path w="3694281" h="1538748">
                  <a:moveTo>
                    <a:pt x="3601571" y="1538748"/>
                  </a:moveTo>
                  <a:lnTo>
                    <a:pt x="92710" y="1538748"/>
                  </a:lnTo>
                  <a:cubicBezTo>
                    <a:pt x="41910" y="1538748"/>
                    <a:pt x="0" y="1496838"/>
                    <a:pt x="0" y="14460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600301" y="0"/>
                  </a:lnTo>
                  <a:cubicBezTo>
                    <a:pt x="3651101" y="0"/>
                    <a:pt x="3693011" y="41910"/>
                    <a:pt x="3693011" y="92710"/>
                  </a:cubicBezTo>
                  <a:lnTo>
                    <a:pt x="3693011" y="1444768"/>
                  </a:lnTo>
                  <a:cubicBezTo>
                    <a:pt x="3694281" y="1496838"/>
                    <a:pt x="3652371" y="1538748"/>
                    <a:pt x="3601571" y="1538748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3757781" cy="1602248"/>
            </a:xfrm>
            <a:custGeom>
              <a:avLst/>
              <a:gdLst/>
              <a:ahLst/>
              <a:cxnLst/>
              <a:rect l="l" t="t" r="r" b="b"/>
              <a:pathLst>
                <a:path w="3757781" h="1602248">
                  <a:moveTo>
                    <a:pt x="3633321" y="59690"/>
                  </a:moveTo>
                  <a:cubicBezTo>
                    <a:pt x="3668881" y="59690"/>
                    <a:pt x="3698091" y="88900"/>
                    <a:pt x="3698091" y="124460"/>
                  </a:cubicBezTo>
                  <a:lnTo>
                    <a:pt x="3698091" y="1477788"/>
                  </a:lnTo>
                  <a:cubicBezTo>
                    <a:pt x="3698091" y="1513348"/>
                    <a:pt x="3668881" y="1542558"/>
                    <a:pt x="3633321" y="1542558"/>
                  </a:cubicBezTo>
                  <a:lnTo>
                    <a:pt x="124460" y="1542558"/>
                  </a:lnTo>
                  <a:cubicBezTo>
                    <a:pt x="88900" y="1542558"/>
                    <a:pt x="59690" y="1513348"/>
                    <a:pt x="59690" y="14777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633321" y="59690"/>
                  </a:lnTo>
                  <a:moveTo>
                    <a:pt x="363332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77788"/>
                  </a:lnTo>
                  <a:cubicBezTo>
                    <a:pt x="0" y="1546368"/>
                    <a:pt x="55880" y="1602248"/>
                    <a:pt x="124460" y="1602248"/>
                  </a:cubicBezTo>
                  <a:lnTo>
                    <a:pt x="3633321" y="1602248"/>
                  </a:lnTo>
                  <a:cubicBezTo>
                    <a:pt x="3701902" y="1602248"/>
                    <a:pt x="3757781" y="1546368"/>
                    <a:pt x="3757781" y="1477788"/>
                  </a:cubicBezTo>
                  <a:lnTo>
                    <a:pt x="3757781" y="124460"/>
                  </a:lnTo>
                  <a:cubicBezTo>
                    <a:pt x="3757781" y="55880"/>
                    <a:pt x="3701902" y="0"/>
                    <a:pt x="3633321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9758743" y="6604153"/>
            <a:ext cx="6939305" cy="2272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r>
              <a:rPr lang="en-US" sz="3221" u="none">
                <a:solidFill>
                  <a:srgbClr val="000000"/>
                </a:solidFill>
                <a:latin typeface="Glacial Indifference"/>
              </a:rPr>
              <a:t>Se forma con el pronombre "se" más la tercera forma del verbo, singular o plural.</a:t>
            </a:r>
          </a:p>
          <a:p>
            <a:pPr marL="0" lvl="0" indent="0" algn="ctr">
              <a:lnSpc>
                <a:spcPts val="4509"/>
              </a:lnSpc>
              <a:spcBef>
                <a:spcPct val="0"/>
              </a:spcBef>
            </a:pPr>
            <a:endParaRPr lang="en-US" sz="3221" u="none">
              <a:solidFill>
                <a:srgbClr val="000000"/>
              </a:solidFill>
              <a:latin typeface="Glacial Indifference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0652" y="5430586"/>
            <a:ext cx="1026611" cy="1026611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0674956" y="5504498"/>
            <a:ext cx="2088850" cy="87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4"/>
              </a:lnSpc>
            </a:pPr>
            <a:r>
              <a:rPr lang="en-US" sz="5089">
                <a:solidFill>
                  <a:srgbClr val="000000"/>
                </a:solidFill>
                <a:latin typeface="Glacial Indifference"/>
              </a:rPr>
              <a:t>FORMA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44674" y="5438130"/>
            <a:ext cx="1019066" cy="1019066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519970" y="5453101"/>
            <a:ext cx="1286138" cy="87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4"/>
              </a:lnSpc>
            </a:pPr>
            <a:r>
              <a:rPr lang="en-US" sz="5089">
                <a:solidFill>
                  <a:srgbClr val="000000"/>
                </a:solidFill>
                <a:latin typeface="Glacial Indifference"/>
              </a:rPr>
              <a:t>USO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9003" y="1721518"/>
            <a:ext cx="17409995" cy="7536782"/>
            <a:chOff x="0" y="0"/>
            <a:chExt cx="8880007" cy="3844152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8816507" cy="3780653"/>
            </a:xfrm>
            <a:custGeom>
              <a:avLst/>
              <a:gdLst/>
              <a:ahLst/>
              <a:cxnLst/>
              <a:rect l="l" t="t" r="r" b="b"/>
              <a:pathLst>
                <a:path w="8816507" h="3780653">
                  <a:moveTo>
                    <a:pt x="8723797" y="3780653"/>
                  </a:moveTo>
                  <a:lnTo>
                    <a:pt x="92710" y="3780653"/>
                  </a:lnTo>
                  <a:cubicBezTo>
                    <a:pt x="41910" y="3780653"/>
                    <a:pt x="0" y="3738742"/>
                    <a:pt x="0" y="36879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722527" y="0"/>
                  </a:lnTo>
                  <a:cubicBezTo>
                    <a:pt x="8773327" y="0"/>
                    <a:pt x="8815237" y="41910"/>
                    <a:pt x="8815237" y="92710"/>
                  </a:cubicBezTo>
                  <a:lnTo>
                    <a:pt x="8815237" y="3686672"/>
                  </a:lnTo>
                  <a:cubicBezTo>
                    <a:pt x="8816507" y="3738742"/>
                    <a:pt x="8774597" y="3780653"/>
                    <a:pt x="8723797" y="378065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80007" cy="3844153"/>
            </a:xfrm>
            <a:custGeom>
              <a:avLst/>
              <a:gdLst/>
              <a:ahLst/>
              <a:cxnLst/>
              <a:rect l="l" t="t" r="r" b="b"/>
              <a:pathLst>
                <a:path w="8880007" h="3844153">
                  <a:moveTo>
                    <a:pt x="8755547" y="59690"/>
                  </a:moveTo>
                  <a:cubicBezTo>
                    <a:pt x="8791107" y="59690"/>
                    <a:pt x="8820317" y="88900"/>
                    <a:pt x="8820317" y="124460"/>
                  </a:cubicBezTo>
                  <a:lnTo>
                    <a:pt x="8820317" y="3719692"/>
                  </a:lnTo>
                  <a:cubicBezTo>
                    <a:pt x="8820317" y="3755253"/>
                    <a:pt x="8791107" y="3784462"/>
                    <a:pt x="8755547" y="3784462"/>
                  </a:cubicBezTo>
                  <a:lnTo>
                    <a:pt x="124460" y="3784462"/>
                  </a:lnTo>
                  <a:cubicBezTo>
                    <a:pt x="88900" y="3784462"/>
                    <a:pt x="59690" y="3755253"/>
                    <a:pt x="59690" y="37196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755547" y="59690"/>
                  </a:lnTo>
                  <a:moveTo>
                    <a:pt x="87555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719692"/>
                  </a:lnTo>
                  <a:cubicBezTo>
                    <a:pt x="0" y="3788273"/>
                    <a:pt x="55880" y="3844153"/>
                    <a:pt x="124460" y="3844153"/>
                  </a:cubicBezTo>
                  <a:lnTo>
                    <a:pt x="8755547" y="3844153"/>
                  </a:lnTo>
                  <a:cubicBezTo>
                    <a:pt x="8824127" y="3844153"/>
                    <a:pt x="8880007" y="3788273"/>
                    <a:pt x="8880007" y="3719692"/>
                  </a:cubicBezTo>
                  <a:lnTo>
                    <a:pt x="8880007" y="124460"/>
                  </a:lnTo>
                  <a:cubicBezTo>
                    <a:pt x="8880007" y="55880"/>
                    <a:pt x="8824127" y="0"/>
                    <a:pt x="8755547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20157" y="4249734"/>
            <a:ext cx="16889011" cy="56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  <a:spcBef>
                <a:spcPct val="0"/>
              </a:spcBef>
            </a:pPr>
            <a:r>
              <a:rPr lang="en-US" sz="3999" u="none">
                <a:solidFill>
                  <a:srgbClr val="2B2C22"/>
                </a:solidFill>
                <a:latin typeface="Glacial Indifference"/>
              </a:rPr>
              <a:t>Las ruinas de Machu Picchu</a:t>
            </a:r>
            <a:r>
              <a:rPr lang="en-US" sz="3999" u="none">
                <a:solidFill>
                  <a:srgbClr val="61A6AB"/>
                </a:solidFill>
                <a:latin typeface="Glacial Indifference"/>
              </a:rPr>
              <a:t> se han estudiado</a:t>
            </a:r>
            <a:r>
              <a:rPr lang="en-US" sz="3999" u="none">
                <a:solidFill>
                  <a:srgbClr val="2B2C22"/>
                </a:solidFill>
                <a:latin typeface="Glacial Indifference"/>
              </a:rPr>
              <a:t> muchísimo.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07763" y="5501638"/>
            <a:ext cx="7339464" cy="3418173"/>
            <a:chOff x="0" y="0"/>
            <a:chExt cx="3743510" cy="1743447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3680010" cy="1679947"/>
            </a:xfrm>
            <a:custGeom>
              <a:avLst/>
              <a:gdLst/>
              <a:ahLst/>
              <a:cxnLst/>
              <a:rect l="l" t="t" r="r" b="b"/>
              <a:pathLst>
                <a:path w="3680010" h="1679947">
                  <a:moveTo>
                    <a:pt x="3587300" y="1679947"/>
                  </a:moveTo>
                  <a:lnTo>
                    <a:pt x="92710" y="1679947"/>
                  </a:lnTo>
                  <a:cubicBezTo>
                    <a:pt x="41910" y="1679947"/>
                    <a:pt x="0" y="1638037"/>
                    <a:pt x="0" y="158723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586030" y="0"/>
                  </a:lnTo>
                  <a:cubicBezTo>
                    <a:pt x="3636830" y="0"/>
                    <a:pt x="3678740" y="41910"/>
                    <a:pt x="3678740" y="92710"/>
                  </a:cubicBezTo>
                  <a:lnTo>
                    <a:pt x="3678740" y="1585967"/>
                  </a:lnTo>
                  <a:cubicBezTo>
                    <a:pt x="3680010" y="1638037"/>
                    <a:pt x="3638100" y="1679947"/>
                    <a:pt x="3587300" y="1679947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743510" cy="1743447"/>
            </a:xfrm>
            <a:custGeom>
              <a:avLst/>
              <a:gdLst/>
              <a:ahLst/>
              <a:cxnLst/>
              <a:rect l="l" t="t" r="r" b="b"/>
              <a:pathLst>
                <a:path w="3743510" h="1743447">
                  <a:moveTo>
                    <a:pt x="3619050" y="59690"/>
                  </a:moveTo>
                  <a:cubicBezTo>
                    <a:pt x="3654610" y="59690"/>
                    <a:pt x="3683820" y="88900"/>
                    <a:pt x="3683820" y="124460"/>
                  </a:cubicBezTo>
                  <a:lnTo>
                    <a:pt x="3683820" y="1618987"/>
                  </a:lnTo>
                  <a:cubicBezTo>
                    <a:pt x="3683820" y="1654547"/>
                    <a:pt x="3654610" y="1683757"/>
                    <a:pt x="3619050" y="1683757"/>
                  </a:cubicBezTo>
                  <a:lnTo>
                    <a:pt x="124460" y="1683757"/>
                  </a:lnTo>
                  <a:cubicBezTo>
                    <a:pt x="88900" y="1683757"/>
                    <a:pt x="59690" y="1654547"/>
                    <a:pt x="59690" y="161898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619050" y="59690"/>
                  </a:lnTo>
                  <a:moveTo>
                    <a:pt x="361905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18987"/>
                  </a:lnTo>
                  <a:cubicBezTo>
                    <a:pt x="0" y="1687567"/>
                    <a:pt x="55880" y="1743447"/>
                    <a:pt x="124460" y="1743447"/>
                  </a:cubicBezTo>
                  <a:lnTo>
                    <a:pt x="3619050" y="1743447"/>
                  </a:lnTo>
                  <a:cubicBezTo>
                    <a:pt x="3687630" y="1743447"/>
                    <a:pt x="3743510" y="1687567"/>
                    <a:pt x="3743510" y="1618987"/>
                  </a:cubicBezTo>
                  <a:lnTo>
                    <a:pt x="3743510" y="124460"/>
                  </a:lnTo>
                  <a:cubicBezTo>
                    <a:pt x="3743510" y="55880"/>
                    <a:pt x="3687630" y="0"/>
                    <a:pt x="3619050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70336" y="245029"/>
            <a:ext cx="3940443" cy="1113047"/>
            <a:chOff x="0" y="0"/>
            <a:chExt cx="2497392" cy="705432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2433892" cy="641932"/>
            </a:xfrm>
            <a:custGeom>
              <a:avLst/>
              <a:gdLst/>
              <a:ahLst/>
              <a:cxnLst/>
              <a:rect l="l" t="t" r="r" b="b"/>
              <a:pathLst>
                <a:path w="2433892" h="641932">
                  <a:moveTo>
                    <a:pt x="2341182" y="641932"/>
                  </a:moveTo>
                  <a:lnTo>
                    <a:pt x="92710" y="641932"/>
                  </a:lnTo>
                  <a:cubicBezTo>
                    <a:pt x="41910" y="641932"/>
                    <a:pt x="0" y="600022"/>
                    <a:pt x="0" y="54922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339912" y="0"/>
                  </a:lnTo>
                  <a:cubicBezTo>
                    <a:pt x="2390712" y="0"/>
                    <a:pt x="2432622" y="41910"/>
                    <a:pt x="2432622" y="92710"/>
                  </a:cubicBezTo>
                  <a:lnTo>
                    <a:pt x="2432622" y="547952"/>
                  </a:lnTo>
                  <a:cubicBezTo>
                    <a:pt x="2433892" y="600022"/>
                    <a:pt x="2391982" y="641932"/>
                    <a:pt x="2341182" y="641932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497392" cy="705432"/>
            </a:xfrm>
            <a:custGeom>
              <a:avLst/>
              <a:gdLst/>
              <a:ahLst/>
              <a:cxnLst/>
              <a:rect l="l" t="t" r="r" b="b"/>
              <a:pathLst>
                <a:path w="2497392" h="705432">
                  <a:moveTo>
                    <a:pt x="2372932" y="59690"/>
                  </a:moveTo>
                  <a:cubicBezTo>
                    <a:pt x="2408492" y="59690"/>
                    <a:pt x="2437702" y="88900"/>
                    <a:pt x="2437702" y="124460"/>
                  </a:cubicBezTo>
                  <a:lnTo>
                    <a:pt x="2437702" y="580972"/>
                  </a:lnTo>
                  <a:cubicBezTo>
                    <a:pt x="2437702" y="616532"/>
                    <a:pt x="2408492" y="645742"/>
                    <a:pt x="2372932" y="645742"/>
                  </a:cubicBezTo>
                  <a:lnTo>
                    <a:pt x="124460" y="645742"/>
                  </a:lnTo>
                  <a:cubicBezTo>
                    <a:pt x="88900" y="645742"/>
                    <a:pt x="59690" y="616532"/>
                    <a:pt x="59690" y="58097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372932" y="59690"/>
                  </a:lnTo>
                  <a:moveTo>
                    <a:pt x="237293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80972"/>
                  </a:lnTo>
                  <a:cubicBezTo>
                    <a:pt x="0" y="649552"/>
                    <a:pt x="55880" y="705432"/>
                    <a:pt x="124460" y="705432"/>
                  </a:cubicBezTo>
                  <a:lnTo>
                    <a:pt x="2372932" y="705432"/>
                  </a:lnTo>
                  <a:cubicBezTo>
                    <a:pt x="2441512" y="705432"/>
                    <a:pt x="2497392" y="649552"/>
                    <a:pt x="2497392" y="580972"/>
                  </a:cubicBezTo>
                  <a:lnTo>
                    <a:pt x="2497392" y="124460"/>
                  </a:lnTo>
                  <a:cubicBezTo>
                    <a:pt x="2497392" y="55880"/>
                    <a:pt x="2441512" y="0"/>
                    <a:pt x="2372932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217416" y="3236392"/>
            <a:ext cx="1059621" cy="59338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20157" y="2175384"/>
            <a:ext cx="17349196" cy="56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>
                <a:solidFill>
                  <a:srgbClr val="2B2C22"/>
                </a:solidFill>
                <a:latin typeface="Glacial Indifference"/>
              </a:rPr>
              <a:t>Las ruinas de Machu Picchu </a:t>
            </a:r>
            <a:r>
              <a:rPr lang="en-US" sz="3999">
                <a:solidFill>
                  <a:srgbClr val="61A6AB"/>
                </a:solidFill>
                <a:latin typeface="Glacial Indifference"/>
              </a:rPr>
              <a:t>han sido estudiadas </a:t>
            </a:r>
            <a:r>
              <a:rPr lang="en-US" sz="3999">
                <a:solidFill>
                  <a:srgbClr val="2B2C22"/>
                </a:solidFill>
                <a:latin typeface="Glacial Indifference"/>
              </a:rPr>
              <a:t>por numerosos arqueólogos.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62998" y="9163050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01098" y="328540"/>
            <a:ext cx="4157721" cy="830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34"/>
              </a:lnSpc>
              <a:spcBef>
                <a:spcPct val="0"/>
              </a:spcBef>
            </a:pPr>
            <a:r>
              <a:rPr lang="en-US" sz="4881">
                <a:solidFill>
                  <a:srgbClr val="000000"/>
                </a:solidFill>
                <a:latin typeface="Glacial Indifference"/>
              </a:rPr>
              <a:t>ALGO</a:t>
            </a:r>
            <a:r>
              <a:rPr lang="en-US" sz="4881" u="none">
                <a:solidFill>
                  <a:srgbClr val="000000"/>
                </a:solidFill>
                <a:latin typeface="Glacial Indifference"/>
              </a:rPr>
              <a:t> MÁS 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79719" y="404508"/>
            <a:ext cx="1535500" cy="1508629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9494755" y="5489909"/>
            <a:ext cx="7339464" cy="3418173"/>
            <a:chOff x="0" y="0"/>
            <a:chExt cx="3743510" cy="1743447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3680010" cy="1679947"/>
            </a:xfrm>
            <a:custGeom>
              <a:avLst/>
              <a:gdLst/>
              <a:ahLst/>
              <a:cxnLst/>
              <a:rect l="l" t="t" r="r" b="b"/>
              <a:pathLst>
                <a:path w="3680010" h="1679947">
                  <a:moveTo>
                    <a:pt x="3587300" y="1679947"/>
                  </a:moveTo>
                  <a:lnTo>
                    <a:pt x="92710" y="1679947"/>
                  </a:lnTo>
                  <a:cubicBezTo>
                    <a:pt x="41910" y="1679947"/>
                    <a:pt x="0" y="1638037"/>
                    <a:pt x="0" y="158723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586030" y="0"/>
                  </a:lnTo>
                  <a:cubicBezTo>
                    <a:pt x="3636830" y="0"/>
                    <a:pt x="3678740" y="41910"/>
                    <a:pt x="3678740" y="92710"/>
                  </a:cubicBezTo>
                  <a:lnTo>
                    <a:pt x="3678740" y="1585967"/>
                  </a:lnTo>
                  <a:cubicBezTo>
                    <a:pt x="3680010" y="1638037"/>
                    <a:pt x="3638100" y="1679947"/>
                    <a:pt x="3587300" y="1679947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3743510" cy="1743447"/>
            </a:xfrm>
            <a:custGeom>
              <a:avLst/>
              <a:gdLst/>
              <a:ahLst/>
              <a:cxnLst/>
              <a:rect l="l" t="t" r="r" b="b"/>
              <a:pathLst>
                <a:path w="3743510" h="1743447">
                  <a:moveTo>
                    <a:pt x="3619050" y="59690"/>
                  </a:moveTo>
                  <a:cubicBezTo>
                    <a:pt x="3654610" y="59690"/>
                    <a:pt x="3683820" y="88900"/>
                    <a:pt x="3683820" y="124460"/>
                  </a:cubicBezTo>
                  <a:lnTo>
                    <a:pt x="3683820" y="1618987"/>
                  </a:lnTo>
                  <a:cubicBezTo>
                    <a:pt x="3683820" y="1654547"/>
                    <a:pt x="3654610" y="1683757"/>
                    <a:pt x="3619050" y="1683757"/>
                  </a:cubicBezTo>
                  <a:lnTo>
                    <a:pt x="124460" y="1683757"/>
                  </a:lnTo>
                  <a:cubicBezTo>
                    <a:pt x="88900" y="1683757"/>
                    <a:pt x="59690" y="1654547"/>
                    <a:pt x="59690" y="161898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619050" y="59690"/>
                  </a:lnTo>
                  <a:moveTo>
                    <a:pt x="361905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18987"/>
                  </a:lnTo>
                  <a:cubicBezTo>
                    <a:pt x="0" y="1687567"/>
                    <a:pt x="55880" y="1743447"/>
                    <a:pt x="124460" y="1743447"/>
                  </a:cubicBezTo>
                  <a:lnTo>
                    <a:pt x="3619050" y="1743447"/>
                  </a:lnTo>
                  <a:cubicBezTo>
                    <a:pt x="3687630" y="1743447"/>
                    <a:pt x="3743510" y="1687567"/>
                    <a:pt x="3743510" y="1618987"/>
                  </a:cubicBezTo>
                  <a:lnTo>
                    <a:pt x="3743510" y="124460"/>
                  </a:lnTo>
                  <a:cubicBezTo>
                    <a:pt x="3743510" y="55880"/>
                    <a:pt x="3687630" y="0"/>
                    <a:pt x="3619050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9494755" y="5793065"/>
            <a:ext cx="7135782" cy="287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31"/>
              </a:lnSpc>
              <a:spcBef>
                <a:spcPct val="0"/>
              </a:spcBef>
            </a:pPr>
            <a:r>
              <a:rPr lang="en-US" sz="4119" u="none">
                <a:solidFill>
                  <a:srgbClr val="000000"/>
                </a:solidFill>
                <a:latin typeface="Glacial Indifference"/>
              </a:rPr>
              <a:t>Al igual que con la voz pasiva, podemos usar el "se pasivo" para expresar cualquier mensaje que tenga un sujeto, un verbo y un objeto directo.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01098" y="6072843"/>
            <a:ext cx="5792667" cy="229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31"/>
              </a:lnSpc>
              <a:spcBef>
                <a:spcPct val="0"/>
              </a:spcBef>
            </a:pPr>
            <a:r>
              <a:rPr lang="en-US" sz="4119" u="none">
                <a:solidFill>
                  <a:srgbClr val="000000"/>
                </a:solidFill>
                <a:latin typeface="Glacial Indifference"/>
              </a:rPr>
              <a:t>El agente ("por numerosos arqueólogos") desaparece y es sustituído por "se".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9003" y="202522"/>
            <a:ext cx="1198062" cy="11980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9003" y="1721518"/>
            <a:ext cx="17409995" cy="7178644"/>
            <a:chOff x="0" y="0"/>
            <a:chExt cx="8880007" cy="366148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8816507" cy="3597983"/>
            </a:xfrm>
            <a:custGeom>
              <a:avLst/>
              <a:gdLst/>
              <a:ahLst/>
              <a:cxnLst/>
              <a:rect l="l" t="t" r="r" b="b"/>
              <a:pathLst>
                <a:path w="8816507" h="3597983">
                  <a:moveTo>
                    <a:pt x="8723797" y="3597983"/>
                  </a:moveTo>
                  <a:lnTo>
                    <a:pt x="92710" y="3597983"/>
                  </a:lnTo>
                  <a:cubicBezTo>
                    <a:pt x="41910" y="3597983"/>
                    <a:pt x="0" y="3556073"/>
                    <a:pt x="0" y="350527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722527" y="0"/>
                  </a:lnTo>
                  <a:cubicBezTo>
                    <a:pt x="8773327" y="0"/>
                    <a:pt x="8815237" y="41910"/>
                    <a:pt x="8815237" y="92710"/>
                  </a:cubicBezTo>
                  <a:lnTo>
                    <a:pt x="8815237" y="3504004"/>
                  </a:lnTo>
                  <a:cubicBezTo>
                    <a:pt x="8816507" y="3556073"/>
                    <a:pt x="8774597" y="3597983"/>
                    <a:pt x="8723797" y="3597983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80007" cy="3661483"/>
            </a:xfrm>
            <a:custGeom>
              <a:avLst/>
              <a:gdLst/>
              <a:ahLst/>
              <a:cxnLst/>
              <a:rect l="l" t="t" r="r" b="b"/>
              <a:pathLst>
                <a:path w="8880007" h="3661483">
                  <a:moveTo>
                    <a:pt x="8755547" y="59690"/>
                  </a:moveTo>
                  <a:cubicBezTo>
                    <a:pt x="8791107" y="59690"/>
                    <a:pt x="8820317" y="88900"/>
                    <a:pt x="8820317" y="124460"/>
                  </a:cubicBezTo>
                  <a:lnTo>
                    <a:pt x="8820317" y="3537023"/>
                  </a:lnTo>
                  <a:cubicBezTo>
                    <a:pt x="8820317" y="3572583"/>
                    <a:pt x="8791107" y="3601793"/>
                    <a:pt x="8755547" y="3601793"/>
                  </a:cubicBezTo>
                  <a:lnTo>
                    <a:pt x="124460" y="3601793"/>
                  </a:lnTo>
                  <a:cubicBezTo>
                    <a:pt x="88900" y="3601793"/>
                    <a:pt x="59690" y="3572583"/>
                    <a:pt x="59690" y="353702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755547" y="59690"/>
                  </a:lnTo>
                  <a:moveTo>
                    <a:pt x="87555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37023"/>
                  </a:lnTo>
                  <a:cubicBezTo>
                    <a:pt x="0" y="3605604"/>
                    <a:pt x="55880" y="3661483"/>
                    <a:pt x="124460" y="3661483"/>
                  </a:cubicBezTo>
                  <a:lnTo>
                    <a:pt x="8755547" y="3661483"/>
                  </a:lnTo>
                  <a:cubicBezTo>
                    <a:pt x="8824127" y="3661483"/>
                    <a:pt x="8880007" y="3605604"/>
                    <a:pt x="8880007" y="3537023"/>
                  </a:cubicBezTo>
                  <a:lnTo>
                    <a:pt x="8880007" y="124460"/>
                  </a:lnTo>
                  <a:cubicBezTo>
                    <a:pt x="8880007" y="55880"/>
                    <a:pt x="8824127" y="0"/>
                    <a:pt x="8755547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57008" y="304686"/>
            <a:ext cx="3934152" cy="1078749"/>
            <a:chOff x="0" y="0"/>
            <a:chExt cx="2408450" cy="66040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2344950" cy="596900"/>
            </a:xfrm>
            <a:custGeom>
              <a:avLst/>
              <a:gdLst/>
              <a:ahLst/>
              <a:cxnLst/>
              <a:rect l="l" t="t" r="r" b="b"/>
              <a:pathLst>
                <a:path w="2344950" h="596900">
                  <a:moveTo>
                    <a:pt x="2252240" y="596900"/>
                  </a:moveTo>
                  <a:lnTo>
                    <a:pt x="92710" y="596900"/>
                  </a:lnTo>
                  <a:cubicBezTo>
                    <a:pt x="41910" y="596900"/>
                    <a:pt x="0" y="554990"/>
                    <a:pt x="0" y="5041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250970" y="0"/>
                  </a:lnTo>
                  <a:cubicBezTo>
                    <a:pt x="2301770" y="0"/>
                    <a:pt x="2343680" y="41910"/>
                    <a:pt x="2343680" y="92710"/>
                  </a:cubicBezTo>
                  <a:lnTo>
                    <a:pt x="2343680" y="502920"/>
                  </a:lnTo>
                  <a:cubicBezTo>
                    <a:pt x="2344950" y="554990"/>
                    <a:pt x="2303040" y="596900"/>
                    <a:pt x="2252240" y="59690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408450" cy="660400"/>
            </a:xfrm>
            <a:custGeom>
              <a:avLst/>
              <a:gdLst/>
              <a:ahLst/>
              <a:cxnLst/>
              <a:rect l="l" t="t" r="r" b="b"/>
              <a:pathLst>
                <a:path w="2408450" h="660400">
                  <a:moveTo>
                    <a:pt x="2283990" y="59690"/>
                  </a:moveTo>
                  <a:cubicBezTo>
                    <a:pt x="2319550" y="59690"/>
                    <a:pt x="2348760" y="88900"/>
                    <a:pt x="2348760" y="124460"/>
                  </a:cubicBezTo>
                  <a:lnTo>
                    <a:pt x="2348760" y="535940"/>
                  </a:lnTo>
                  <a:cubicBezTo>
                    <a:pt x="2348760" y="571500"/>
                    <a:pt x="2319550" y="600710"/>
                    <a:pt x="2283990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283990" y="59690"/>
                  </a:lnTo>
                  <a:moveTo>
                    <a:pt x="228399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2283990" y="660400"/>
                  </a:lnTo>
                  <a:cubicBezTo>
                    <a:pt x="2352570" y="660400"/>
                    <a:pt x="2408450" y="604520"/>
                    <a:pt x="2408450" y="535940"/>
                  </a:cubicBezTo>
                  <a:lnTo>
                    <a:pt x="2408450" y="124460"/>
                  </a:lnTo>
                  <a:cubicBezTo>
                    <a:pt x="2408450" y="55880"/>
                    <a:pt x="2352570" y="0"/>
                    <a:pt x="2283990" y="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8392" y="2040077"/>
            <a:ext cx="15231215" cy="1598151"/>
            <a:chOff x="0" y="0"/>
            <a:chExt cx="7768716" cy="815141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7705216" cy="751641"/>
            </a:xfrm>
            <a:custGeom>
              <a:avLst/>
              <a:gdLst/>
              <a:ahLst/>
              <a:cxnLst/>
              <a:rect l="l" t="t" r="r" b="b"/>
              <a:pathLst>
                <a:path w="7705216" h="751641">
                  <a:moveTo>
                    <a:pt x="7612505" y="751641"/>
                  </a:moveTo>
                  <a:lnTo>
                    <a:pt x="92710" y="751641"/>
                  </a:lnTo>
                  <a:cubicBezTo>
                    <a:pt x="41910" y="751641"/>
                    <a:pt x="0" y="709731"/>
                    <a:pt x="0" y="6589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11235" y="0"/>
                  </a:lnTo>
                  <a:cubicBezTo>
                    <a:pt x="7662035" y="0"/>
                    <a:pt x="7703945" y="41910"/>
                    <a:pt x="7703945" y="92710"/>
                  </a:cubicBezTo>
                  <a:lnTo>
                    <a:pt x="7703945" y="657661"/>
                  </a:lnTo>
                  <a:cubicBezTo>
                    <a:pt x="7705216" y="709731"/>
                    <a:pt x="7663306" y="751641"/>
                    <a:pt x="7612506" y="751641"/>
                  </a:cubicBezTo>
                  <a:close/>
                </a:path>
              </a:pathLst>
            </a:custGeom>
            <a:solidFill>
              <a:srgbClr val="A6DEE2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7768716" cy="815141"/>
            </a:xfrm>
            <a:custGeom>
              <a:avLst/>
              <a:gdLst/>
              <a:ahLst/>
              <a:cxnLst/>
              <a:rect l="l" t="t" r="r" b="b"/>
              <a:pathLst>
                <a:path w="7768716" h="815141">
                  <a:moveTo>
                    <a:pt x="7644255" y="59690"/>
                  </a:moveTo>
                  <a:cubicBezTo>
                    <a:pt x="7679816" y="59690"/>
                    <a:pt x="7709026" y="88900"/>
                    <a:pt x="7709026" y="124460"/>
                  </a:cubicBezTo>
                  <a:lnTo>
                    <a:pt x="7709026" y="690681"/>
                  </a:lnTo>
                  <a:cubicBezTo>
                    <a:pt x="7709026" y="726241"/>
                    <a:pt x="7679816" y="755451"/>
                    <a:pt x="7644255" y="755451"/>
                  </a:cubicBezTo>
                  <a:lnTo>
                    <a:pt x="124460" y="755451"/>
                  </a:lnTo>
                  <a:cubicBezTo>
                    <a:pt x="88900" y="755451"/>
                    <a:pt x="59690" y="726241"/>
                    <a:pt x="59690" y="6906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44256" y="59690"/>
                  </a:lnTo>
                  <a:moveTo>
                    <a:pt x="764425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90681"/>
                  </a:lnTo>
                  <a:cubicBezTo>
                    <a:pt x="0" y="759261"/>
                    <a:pt x="55880" y="815141"/>
                    <a:pt x="124460" y="815141"/>
                  </a:cubicBezTo>
                  <a:lnTo>
                    <a:pt x="7644256" y="815141"/>
                  </a:lnTo>
                  <a:cubicBezTo>
                    <a:pt x="7712835" y="815141"/>
                    <a:pt x="7768716" y="759261"/>
                    <a:pt x="7768716" y="690681"/>
                  </a:cubicBezTo>
                  <a:lnTo>
                    <a:pt x="7768716" y="124460"/>
                  </a:lnTo>
                  <a:cubicBezTo>
                    <a:pt x="7768716" y="55880"/>
                    <a:pt x="7712835" y="0"/>
                    <a:pt x="7644256" y="0"/>
                  </a:cubicBezTo>
                  <a:close/>
                </a:path>
              </a:pathLst>
            </a:custGeom>
            <a:solidFill>
              <a:srgbClr val="D6E5E5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846698" y="1744953"/>
            <a:ext cx="14912910" cy="3235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15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4315"/>
              </a:lnSpc>
              <a:spcBef>
                <a:spcPct val="0"/>
              </a:spcBef>
            </a:pPr>
            <a:r>
              <a:rPr lang="en-US" sz="3923" u="none">
                <a:solidFill>
                  <a:srgbClr val="000000"/>
                </a:solidFill>
                <a:latin typeface="Glacial Indifference"/>
              </a:rPr>
              <a:t>El verbo debe concordar con el sujeto de la estructura con "se pasivo" (que era el objeto en la voz activa)</a:t>
            </a:r>
          </a:p>
          <a:p>
            <a:pPr marL="0" lvl="0" indent="0" algn="ctr">
              <a:lnSpc>
                <a:spcPts val="4315"/>
              </a:lnSpc>
              <a:spcBef>
                <a:spcPct val="0"/>
              </a:spcBef>
            </a:pPr>
            <a:endParaRPr lang="en-US" sz="3923" u="none">
              <a:solidFill>
                <a:srgbClr val="000000"/>
              </a:solidFill>
              <a:latin typeface="Glacial Indifference"/>
            </a:endParaRPr>
          </a:p>
          <a:p>
            <a:pPr marL="0" lvl="0" indent="0" algn="ctr">
              <a:lnSpc>
                <a:spcPts val="4315"/>
              </a:lnSpc>
              <a:spcBef>
                <a:spcPct val="0"/>
              </a:spcBef>
            </a:pPr>
            <a:endParaRPr lang="en-US" sz="3923" u="none">
              <a:solidFill>
                <a:srgbClr val="000000"/>
              </a:solidFill>
              <a:latin typeface="Glacial Indifference"/>
            </a:endParaRPr>
          </a:p>
          <a:p>
            <a:pPr marL="0" lvl="0" indent="0" algn="ctr">
              <a:lnSpc>
                <a:spcPts val="4315"/>
              </a:lnSpc>
              <a:spcBef>
                <a:spcPct val="0"/>
              </a:spcBef>
            </a:pPr>
            <a:endParaRPr lang="en-US" sz="3923" u="none">
              <a:solidFill>
                <a:srgbClr val="000000"/>
              </a:solidFill>
              <a:latin typeface="Glacial Indifference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733" y="247759"/>
            <a:ext cx="1192602" cy="11926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87765" y="5310840"/>
            <a:ext cx="1081431" cy="108143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38034" y="4416175"/>
            <a:ext cx="16889011" cy="56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  <a:spcBef>
                <a:spcPct val="0"/>
              </a:spcBef>
            </a:pPr>
            <a:r>
              <a:rPr lang="en-US" sz="3999" u="none">
                <a:solidFill>
                  <a:srgbClr val="2B2C22"/>
                </a:solidFill>
                <a:latin typeface="Glacial Indifference"/>
              </a:rPr>
              <a:t>Las ruinas de Machu Picchu</a:t>
            </a:r>
            <a:r>
              <a:rPr lang="en-US" sz="3999" u="none">
                <a:solidFill>
                  <a:srgbClr val="61A6AB"/>
                </a:solidFill>
                <a:latin typeface="Glacial Indifference"/>
              </a:rPr>
              <a:t> </a:t>
            </a:r>
            <a:r>
              <a:rPr lang="en-US" sz="3999" u="none">
                <a:solidFill>
                  <a:srgbClr val="000000"/>
                </a:solidFill>
                <a:latin typeface="Glacial Indifference"/>
              </a:rPr>
              <a:t>se</a:t>
            </a:r>
            <a:r>
              <a:rPr lang="en-US" sz="3999" u="none">
                <a:solidFill>
                  <a:srgbClr val="61A6AB"/>
                </a:solidFill>
                <a:latin typeface="Glacial Indifference"/>
              </a:rPr>
              <a:t> han estudiado</a:t>
            </a:r>
            <a:r>
              <a:rPr lang="en-US" sz="3999" u="none">
                <a:solidFill>
                  <a:srgbClr val="2B2C22"/>
                </a:solidFill>
                <a:latin typeface="Glacial Indifference"/>
              </a:rPr>
              <a:t> muchísimo.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9986" y="6965380"/>
            <a:ext cx="16889011" cy="56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Glacial Indifference"/>
              </a:rPr>
              <a:t>Esta sección de las ruinas de Machu Picchu </a:t>
            </a:r>
            <a:r>
              <a:rPr lang="en-US" sz="3999" u="none">
                <a:solidFill>
                  <a:srgbClr val="000000"/>
                </a:solidFill>
                <a:latin typeface="Glacial Indifference"/>
              </a:rPr>
              <a:t>se</a:t>
            </a:r>
            <a:r>
              <a:rPr lang="en-US" sz="3999" u="none">
                <a:solidFill>
                  <a:srgbClr val="61A6AB"/>
                </a:solidFill>
                <a:latin typeface="Glacial Indifference"/>
              </a:rPr>
              <a:t> ha estudiado</a:t>
            </a:r>
            <a:r>
              <a:rPr lang="en-US" sz="3999" u="none">
                <a:solidFill>
                  <a:srgbClr val="2B2C22"/>
                </a:solidFill>
                <a:latin typeface="Glacial Indifference"/>
              </a:rPr>
              <a:t> muchísimo.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62998" y="9163050"/>
            <a:ext cx="5537334" cy="8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>
                <a:solidFill>
                  <a:srgbClr val="000000"/>
                </a:solidFill>
                <a:latin typeface="Glacial Indifference"/>
              </a:rPr>
              <a:t>larasspanishhub.com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28085" y="377231"/>
            <a:ext cx="3763075" cy="83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34"/>
              </a:lnSpc>
              <a:spcBef>
                <a:spcPct val="0"/>
              </a:spcBef>
            </a:pPr>
            <a:r>
              <a:rPr lang="en-US" sz="4881" u="none">
                <a:solidFill>
                  <a:srgbClr val="000000"/>
                </a:solidFill>
                <a:latin typeface="Glacial Indifference"/>
              </a:rPr>
              <a:t>ALGO MÁS: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999</Words>
  <Application>Microsoft Office PowerPoint</Application>
  <PresentationFormat>Custom</PresentationFormat>
  <Paragraphs>177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Glacial Indifference</vt:lpstr>
      <vt:lpstr>Glacial Indifference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voz pasiva y SE Presentación</dc:title>
  <dc:creator>Daniel Kaars</dc:creator>
  <cp:lastModifiedBy>Daniel Kaars</cp:lastModifiedBy>
  <cp:revision>5</cp:revision>
  <dcterms:created xsi:type="dcterms:W3CDTF">2006-08-16T00:00:00Z</dcterms:created>
  <dcterms:modified xsi:type="dcterms:W3CDTF">2020-09-17T12:56:23Z</dcterms:modified>
  <dc:identifier>DAEHciNRiuo</dc:identifier>
</cp:coreProperties>
</file>